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87" r:id="rId5"/>
    <p:sldId id="260" r:id="rId6"/>
    <p:sldId id="263" r:id="rId7"/>
    <p:sldId id="261" r:id="rId8"/>
    <p:sldId id="279" r:id="rId9"/>
    <p:sldId id="281" r:id="rId10"/>
    <p:sldId id="268" r:id="rId11"/>
    <p:sldId id="284" r:id="rId12"/>
    <p:sldId id="283" r:id="rId13"/>
    <p:sldId id="285" r:id="rId14"/>
    <p:sldId id="286" r:id="rId15"/>
    <p:sldId id="274" r:id="rId16"/>
    <p:sldId id="275" r:id="rId17"/>
    <p:sldId id="282"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990000"/>
    <a:srgbClr val="FFFFCC"/>
    <a:srgbClr val="003300"/>
    <a:srgbClr val="800000"/>
    <a:srgbClr val="FFFF99"/>
    <a:srgbClr val="990033"/>
    <a:srgbClr val="FFCCFF"/>
    <a:srgbClr val="FF99CC"/>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02A064-B1D9-4531-B827-E46C3734B1CD}" type="datetimeFigureOut">
              <a:rPr lang="en-US" smtClean="0"/>
              <a:t>2/25/2022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2C2605-AFC5-4B57-8B1C-E3C27302858F}" type="slidenum">
              <a:rPr lang="en-US" smtClean="0"/>
              <a:t>‹#›</a:t>
            </a:fld>
            <a:endParaRPr lang="en-US"/>
          </a:p>
        </p:txBody>
      </p:sp>
    </p:spTree>
    <p:extLst>
      <p:ext uri="{BB962C8B-B14F-4D97-AF65-F5344CB8AC3E}">
        <p14:creationId xmlns:p14="http://schemas.microsoft.com/office/powerpoint/2010/main" val="3251924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2C2605-AFC5-4B57-8B1C-E3C27302858F}" type="slidenum">
              <a:rPr lang="en-US" smtClean="0"/>
              <a:t>4</a:t>
            </a:fld>
            <a:endParaRPr lang="en-US"/>
          </a:p>
        </p:txBody>
      </p:sp>
    </p:spTree>
    <p:extLst>
      <p:ext uri="{BB962C8B-B14F-4D97-AF65-F5344CB8AC3E}">
        <p14:creationId xmlns:p14="http://schemas.microsoft.com/office/powerpoint/2010/main" val="426681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2C2605-AFC5-4B57-8B1C-E3C27302858F}" type="slidenum">
              <a:rPr lang="en-US" smtClean="0"/>
              <a:t>6</a:t>
            </a:fld>
            <a:endParaRPr lang="en-US"/>
          </a:p>
        </p:txBody>
      </p:sp>
    </p:spTree>
    <p:extLst>
      <p:ext uri="{BB962C8B-B14F-4D97-AF65-F5344CB8AC3E}">
        <p14:creationId xmlns:p14="http://schemas.microsoft.com/office/powerpoint/2010/main" val="426681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2C2605-AFC5-4B57-8B1C-E3C27302858F}" type="slidenum">
              <a:rPr lang="en-US" smtClean="0"/>
              <a:t>14</a:t>
            </a:fld>
            <a:endParaRPr lang="en-US"/>
          </a:p>
        </p:txBody>
      </p:sp>
    </p:spTree>
    <p:extLst>
      <p:ext uri="{BB962C8B-B14F-4D97-AF65-F5344CB8AC3E}">
        <p14:creationId xmlns:p14="http://schemas.microsoft.com/office/powerpoint/2010/main" val="426681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2BCB1F-DCA4-4D85-97E1-6E724EBAC084}"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4FFF8-B9C1-4970-B241-2DC52F3FD2BA}" type="slidenum">
              <a:rPr lang="en-US" smtClean="0"/>
              <a:t>‹#›</a:t>
            </a:fld>
            <a:endParaRPr lang="en-US"/>
          </a:p>
        </p:txBody>
      </p:sp>
    </p:spTree>
    <p:extLst>
      <p:ext uri="{BB962C8B-B14F-4D97-AF65-F5344CB8AC3E}">
        <p14:creationId xmlns:p14="http://schemas.microsoft.com/office/powerpoint/2010/main" val="1944196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2BCB1F-DCA4-4D85-97E1-6E724EBAC084}"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4FFF8-B9C1-4970-B241-2DC52F3FD2BA}" type="slidenum">
              <a:rPr lang="en-US" smtClean="0"/>
              <a:t>‹#›</a:t>
            </a:fld>
            <a:endParaRPr lang="en-US"/>
          </a:p>
        </p:txBody>
      </p:sp>
    </p:spTree>
    <p:extLst>
      <p:ext uri="{BB962C8B-B14F-4D97-AF65-F5344CB8AC3E}">
        <p14:creationId xmlns:p14="http://schemas.microsoft.com/office/powerpoint/2010/main" val="1820595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2BCB1F-DCA4-4D85-97E1-6E724EBAC084}"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4FFF8-B9C1-4970-B241-2DC52F3FD2BA}" type="slidenum">
              <a:rPr lang="en-US" smtClean="0"/>
              <a:t>‹#›</a:t>
            </a:fld>
            <a:endParaRPr lang="en-US"/>
          </a:p>
        </p:txBody>
      </p:sp>
    </p:spTree>
    <p:extLst>
      <p:ext uri="{BB962C8B-B14F-4D97-AF65-F5344CB8AC3E}">
        <p14:creationId xmlns:p14="http://schemas.microsoft.com/office/powerpoint/2010/main" val="148708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2BCB1F-DCA4-4D85-97E1-6E724EBAC084}"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4FFF8-B9C1-4970-B241-2DC52F3FD2BA}" type="slidenum">
              <a:rPr lang="en-US" smtClean="0"/>
              <a:t>‹#›</a:t>
            </a:fld>
            <a:endParaRPr lang="en-US"/>
          </a:p>
        </p:txBody>
      </p:sp>
    </p:spTree>
    <p:extLst>
      <p:ext uri="{BB962C8B-B14F-4D97-AF65-F5344CB8AC3E}">
        <p14:creationId xmlns:p14="http://schemas.microsoft.com/office/powerpoint/2010/main" val="1544999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2BCB1F-DCA4-4D85-97E1-6E724EBAC084}"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4FFF8-B9C1-4970-B241-2DC52F3FD2BA}" type="slidenum">
              <a:rPr lang="en-US" smtClean="0"/>
              <a:t>‹#›</a:t>
            </a:fld>
            <a:endParaRPr lang="en-US"/>
          </a:p>
        </p:txBody>
      </p:sp>
    </p:spTree>
    <p:extLst>
      <p:ext uri="{BB962C8B-B14F-4D97-AF65-F5344CB8AC3E}">
        <p14:creationId xmlns:p14="http://schemas.microsoft.com/office/powerpoint/2010/main" val="35081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2BCB1F-DCA4-4D85-97E1-6E724EBAC084}"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4FFF8-B9C1-4970-B241-2DC52F3FD2BA}" type="slidenum">
              <a:rPr lang="en-US" smtClean="0"/>
              <a:t>‹#›</a:t>
            </a:fld>
            <a:endParaRPr lang="en-US"/>
          </a:p>
        </p:txBody>
      </p:sp>
    </p:spTree>
    <p:extLst>
      <p:ext uri="{BB962C8B-B14F-4D97-AF65-F5344CB8AC3E}">
        <p14:creationId xmlns:p14="http://schemas.microsoft.com/office/powerpoint/2010/main" val="1649445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2BCB1F-DCA4-4D85-97E1-6E724EBAC084}" type="datetimeFigureOut">
              <a:rPr lang="en-US" smtClean="0"/>
              <a:t>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34FFF8-B9C1-4970-B241-2DC52F3FD2BA}" type="slidenum">
              <a:rPr lang="en-US" smtClean="0"/>
              <a:t>‹#›</a:t>
            </a:fld>
            <a:endParaRPr lang="en-US"/>
          </a:p>
        </p:txBody>
      </p:sp>
    </p:spTree>
    <p:extLst>
      <p:ext uri="{BB962C8B-B14F-4D97-AF65-F5344CB8AC3E}">
        <p14:creationId xmlns:p14="http://schemas.microsoft.com/office/powerpoint/2010/main" val="1853813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2BCB1F-DCA4-4D85-97E1-6E724EBAC084}" type="datetimeFigureOut">
              <a:rPr lang="en-US" smtClean="0"/>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34FFF8-B9C1-4970-B241-2DC52F3FD2BA}" type="slidenum">
              <a:rPr lang="en-US" smtClean="0"/>
              <a:t>‹#›</a:t>
            </a:fld>
            <a:endParaRPr lang="en-US"/>
          </a:p>
        </p:txBody>
      </p:sp>
    </p:spTree>
    <p:extLst>
      <p:ext uri="{BB962C8B-B14F-4D97-AF65-F5344CB8AC3E}">
        <p14:creationId xmlns:p14="http://schemas.microsoft.com/office/powerpoint/2010/main" val="3734289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BCB1F-DCA4-4D85-97E1-6E724EBAC084}" type="datetimeFigureOut">
              <a:rPr lang="en-US" smtClean="0"/>
              <a:t>2/25/2022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34FFF8-B9C1-4970-B241-2DC52F3FD2BA}" type="slidenum">
              <a:rPr lang="en-US" smtClean="0"/>
              <a:t>‹#›</a:t>
            </a:fld>
            <a:endParaRPr lang="en-US"/>
          </a:p>
        </p:txBody>
      </p:sp>
    </p:spTree>
    <p:extLst>
      <p:ext uri="{BB962C8B-B14F-4D97-AF65-F5344CB8AC3E}">
        <p14:creationId xmlns:p14="http://schemas.microsoft.com/office/powerpoint/2010/main" val="1825183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2BCB1F-DCA4-4D85-97E1-6E724EBAC084}"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4FFF8-B9C1-4970-B241-2DC52F3FD2BA}" type="slidenum">
              <a:rPr lang="en-US" smtClean="0"/>
              <a:t>‹#›</a:t>
            </a:fld>
            <a:endParaRPr lang="en-US"/>
          </a:p>
        </p:txBody>
      </p:sp>
    </p:spTree>
    <p:extLst>
      <p:ext uri="{BB962C8B-B14F-4D97-AF65-F5344CB8AC3E}">
        <p14:creationId xmlns:p14="http://schemas.microsoft.com/office/powerpoint/2010/main" val="3929367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2BCB1F-DCA4-4D85-97E1-6E724EBAC084}"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4FFF8-B9C1-4970-B241-2DC52F3FD2BA}" type="slidenum">
              <a:rPr lang="en-US" smtClean="0"/>
              <a:t>‹#›</a:t>
            </a:fld>
            <a:endParaRPr lang="en-US"/>
          </a:p>
        </p:txBody>
      </p:sp>
    </p:spTree>
    <p:extLst>
      <p:ext uri="{BB962C8B-B14F-4D97-AF65-F5344CB8AC3E}">
        <p14:creationId xmlns:p14="http://schemas.microsoft.com/office/powerpoint/2010/main" val="2307525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BCB1F-DCA4-4D85-97E1-6E724EBAC084}" type="datetimeFigureOut">
              <a:rPr lang="en-US" smtClean="0"/>
              <a:t>2/25/2022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34FFF8-B9C1-4970-B241-2DC52F3FD2BA}" type="slidenum">
              <a:rPr lang="en-US" smtClean="0"/>
              <a:t>‹#›</a:t>
            </a:fld>
            <a:endParaRPr lang="en-US"/>
          </a:p>
        </p:txBody>
      </p:sp>
    </p:spTree>
    <p:extLst>
      <p:ext uri="{BB962C8B-B14F-4D97-AF65-F5344CB8AC3E}">
        <p14:creationId xmlns:p14="http://schemas.microsoft.com/office/powerpoint/2010/main" val="1268132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gif"/><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vn/url?url=http://taplamvan.edu.vn/ban-tay-ta-lam-nen-tat-ca/&amp;rct=j&amp;frm=1&amp;q=&amp;esrc=s&amp;sa=U&amp;ei=q0ayVN3hB5SiugSdjoGQDg&amp;ved=0CDgQ9QEwEg&amp;sig2=pse4M5kFvkzv0OPDukccOQ&amp;usg=AFQjCNEVInvnbPhKaBP7tGlCWq6k06gUNQ" TargetMode="External"/><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gif"/><Relationship Id="rId7"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7384"/>
            <a:ext cx="9144000" cy="6858000"/>
          </a:xfrm>
          <a:prstGeom prst="rect">
            <a:avLst/>
          </a:prstGeom>
          <a:noFill/>
          <a:ln w="76200">
            <a:pattFill prst="wdUpDiag">
              <a:fgClr>
                <a:srgbClr val="FFFF00"/>
              </a:fgClr>
              <a:bgClr>
                <a:srgbClr val="FF3300"/>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 name="Picture 4" descr="hoa-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6456220"/>
            <a:ext cx="28384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oa-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36" y="3974926"/>
            <a:ext cx="3429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oa-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1100" y="3733800"/>
            <a:ext cx="3429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2425" y="6428510"/>
            <a:ext cx="28384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hoa-d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429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hoa-d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7622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oa-da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09335" y="34981"/>
            <a:ext cx="3059430"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oa-d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42220" y="71433"/>
            <a:ext cx="3429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hoa-hong"/>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8852040">
            <a:off x="8424733" y="60579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hoa-hong"/>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2874547">
            <a:off x="85873" y="606742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hoa-hong"/>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8130724">
            <a:off x="119068" y="76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hoa-hong"/>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3594380">
            <a:off x="8424868" y="5238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ubtitle 16"/>
          <p:cNvSpPr>
            <a:spLocks noGrp="1"/>
          </p:cNvSpPr>
          <p:nvPr>
            <p:ph type="subTitle" idx="1"/>
          </p:nvPr>
        </p:nvSpPr>
        <p:spPr>
          <a:xfrm>
            <a:off x="1259632" y="2060848"/>
            <a:ext cx="6400800" cy="175260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CHÀO MỪNG CÁC EM</a:t>
            </a:r>
          </a:p>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ĐẾN VỚI TIẾT HỌC </a:t>
            </a:r>
            <a:r>
              <a:rPr lang="en-US"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gdcd</a:t>
            </a: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LỚP 9</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969018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07504" y="533400"/>
            <a:ext cx="4320480" cy="4778231"/>
          </a:xfrm>
          <a:prstGeom prst="rect">
            <a:avLst/>
          </a:prstGeom>
          <a:solidFill>
            <a:schemeClr val="accent3">
              <a:lumMod val="20000"/>
              <a:lumOff val="80000"/>
            </a:schemeClr>
          </a:solid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2100">
                <a:solidFill>
                  <a:srgbClr val="003300"/>
                </a:solidFill>
                <a:latin typeface="Times New Roman" pitchFamily="18" charset="0"/>
              </a:rPr>
              <a:t>Ông An là nghệ nhân nổi tiếng về đồ gỗ mĩ nghệ. Thấy nhiều thanh niên mới lớn trong làng bỏ nhà lang thang lên thành phố kiếm sống, ông tập trung họ lại, mở lớp dạy nghề, đồng thời hướng dẫn các em sử dụng những đồ vật tư thừa trong sản xuất làm ra các sản phẩm lưu niệm bằng gỗ xinh xắn để bán lấy tiền giúp các em đảm bảo cuộc sống hàng ngày. Nhiều người thấy thế cho rằng, ông An làm như vậy là bóc lột, lợi dụng sức lao động của người khác để trục lợi.               </a:t>
            </a:r>
          </a:p>
          <a:p>
            <a:pPr algn="r">
              <a:spcBef>
                <a:spcPct val="50000"/>
              </a:spcBef>
            </a:pPr>
            <a:r>
              <a:rPr lang="en-US" smtClean="0">
                <a:solidFill>
                  <a:srgbClr val="003300"/>
                </a:solidFill>
                <a:latin typeface="Times New Roman" pitchFamily="18" charset="0"/>
              </a:rPr>
              <a:t>Sgk </a:t>
            </a:r>
            <a:r>
              <a:rPr lang="en-US">
                <a:solidFill>
                  <a:srgbClr val="003300"/>
                </a:solidFill>
                <a:latin typeface="Times New Roman" pitchFamily="18" charset="0"/>
              </a:rPr>
              <a:t>GDCD lớp 9 trang 47, 48)</a:t>
            </a:r>
          </a:p>
        </p:txBody>
      </p:sp>
      <p:sp>
        <p:nvSpPr>
          <p:cNvPr id="13315" name="Line 5"/>
          <p:cNvSpPr>
            <a:spLocks noChangeShapeType="1"/>
          </p:cNvSpPr>
          <p:nvPr/>
        </p:nvSpPr>
        <p:spPr bwMode="auto">
          <a:xfrm flipH="1">
            <a:off x="4572000" y="457200"/>
            <a:ext cx="0" cy="6400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2" name="Text Box 6"/>
          <p:cNvSpPr txBox="1">
            <a:spLocks noChangeArrowheads="1"/>
          </p:cNvSpPr>
          <p:nvPr/>
        </p:nvSpPr>
        <p:spPr bwMode="auto">
          <a:xfrm>
            <a:off x="4648200" y="685800"/>
            <a:ext cx="4495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C00000"/>
                </a:solidFill>
                <a:latin typeface="Times New Roman" pitchFamily="18" charset="0"/>
              </a:rPr>
              <a:t>- Việc làm của ông An: mở lớp dạy nghề cho thanh niên</a:t>
            </a:r>
          </a:p>
        </p:txBody>
      </p:sp>
      <p:sp>
        <p:nvSpPr>
          <p:cNvPr id="91144" name="Text Box 8"/>
          <p:cNvSpPr txBox="1">
            <a:spLocks noChangeArrowheads="1"/>
          </p:cNvSpPr>
          <p:nvPr/>
        </p:nvSpPr>
        <p:spPr bwMode="auto">
          <a:xfrm>
            <a:off x="4648200" y="16002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C00000"/>
                </a:solidFill>
                <a:latin typeface="Times New Roman" pitchFamily="18" charset="0"/>
              </a:rPr>
              <a:t>+ Tạo việc làm cho thanh niên </a:t>
            </a:r>
          </a:p>
        </p:txBody>
      </p:sp>
      <p:sp>
        <p:nvSpPr>
          <p:cNvPr id="91145" name="Text Box 9"/>
          <p:cNvSpPr txBox="1">
            <a:spLocks noChangeArrowheads="1"/>
          </p:cNvSpPr>
          <p:nvPr/>
        </p:nvSpPr>
        <p:spPr bwMode="auto">
          <a:xfrm>
            <a:off x="4648200" y="21336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C00000"/>
                </a:solidFill>
                <a:latin typeface="Times New Roman" pitchFamily="18" charset="0"/>
              </a:rPr>
              <a:t>+ Giúp họ bảo đảm cuộc sống</a:t>
            </a:r>
          </a:p>
        </p:txBody>
      </p:sp>
      <p:sp>
        <p:nvSpPr>
          <p:cNvPr id="91146" name="Text Box 10"/>
          <p:cNvSpPr txBox="1">
            <a:spLocks noChangeArrowheads="1"/>
          </p:cNvSpPr>
          <p:nvPr/>
        </p:nvSpPr>
        <p:spPr bwMode="auto">
          <a:xfrm>
            <a:off x="4572000" y="2743200"/>
            <a:ext cx="457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C00000"/>
                </a:solidFill>
                <a:latin typeface="Times New Roman" pitchFamily="18" charset="0"/>
              </a:rPr>
              <a:t>- Là việc làm chính đáng, có ý nghĩa với xã hội.</a:t>
            </a:r>
          </a:p>
        </p:txBody>
      </p:sp>
      <p:pic>
        <p:nvPicPr>
          <p:cNvPr id="91149" name="Picture 13" descr="309_6_nong-dan-hoc-ng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704" y="563428"/>
            <a:ext cx="4495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091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91149"/>
                                        </p:tgtEl>
                                      </p:cBhvr>
                                    </p:animEffect>
                                    <p:set>
                                      <p:cBhvr>
                                        <p:cTn id="7" dur="1" fill="hold">
                                          <p:stCondLst>
                                            <p:cond delay="499"/>
                                          </p:stCondLst>
                                        </p:cTn>
                                        <p:tgtEl>
                                          <p:spTgt spid="9114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1142">
                                            <p:txEl>
                                              <p:pRg st="0" end="0"/>
                                            </p:txEl>
                                          </p:spTgt>
                                        </p:tgtEl>
                                        <p:attrNameLst>
                                          <p:attrName>style.visibility</p:attrName>
                                        </p:attrNameLst>
                                      </p:cBhvr>
                                      <p:to>
                                        <p:strVal val="visible"/>
                                      </p:to>
                                    </p:set>
                                    <p:animEffect transition="in" filter="blinds(horizontal)">
                                      <p:cBhvr>
                                        <p:cTn id="12" dur="500"/>
                                        <p:tgtEl>
                                          <p:spTgt spid="9114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1144"/>
                                        </p:tgtEl>
                                        <p:attrNameLst>
                                          <p:attrName>style.visibility</p:attrName>
                                        </p:attrNameLst>
                                      </p:cBhvr>
                                      <p:to>
                                        <p:strVal val="visible"/>
                                      </p:to>
                                    </p:set>
                                    <p:animEffect transition="in" filter="blinds(horizontal)">
                                      <p:cBhvr>
                                        <p:cTn id="17" dur="500"/>
                                        <p:tgtEl>
                                          <p:spTgt spid="911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1145">
                                            <p:txEl>
                                              <p:pRg st="0" end="0"/>
                                            </p:txEl>
                                          </p:spTgt>
                                        </p:tgtEl>
                                        <p:attrNameLst>
                                          <p:attrName>style.visibility</p:attrName>
                                        </p:attrNameLst>
                                      </p:cBhvr>
                                      <p:to>
                                        <p:strVal val="visible"/>
                                      </p:to>
                                    </p:set>
                                    <p:animEffect transition="in" filter="blinds(horizontal)">
                                      <p:cBhvr>
                                        <p:cTn id="22" dur="500"/>
                                        <p:tgtEl>
                                          <p:spTgt spid="91145">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1146">
                                            <p:txEl>
                                              <p:pRg st="0" end="0"/>
                                            </p:txEl>
                                          </p:spTgt>
                                        </p:tgtEl>
                                        <p:attrNameLst>
                                          <p:attrName>style.visibility</p:attrName>
                                        </p:attrNameLst>
                                      </p:cBhvr>
                                      <p:to>
                                        <p:strVal val="visible"/>
                                      </p:to>
                                    </p:set>
                                    <p:animEffect transition="in" filter="blinds(horizontal)">
                                      <p:cBhvr>
                                        <p:cTn id="27" dur="500"/>
                                        <p:tgtEl>
                                          <p:spTgt spid="911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
          <p:cNvSpPr txBox="1">
            <a:spLocks noChangeArrowheads="1"/>
          </p:cNvSpPr>
          <p:nvPr/>
        </p:nvSpPr>
        <p:spPr bwMode="auto">
          <a:xfrm>
            <a:off x="1782122" y="-1"/>
            <a:ext cx="7124700" cy="430887"/>
          </a:xfrm>
          <a:prstGeom prst="rect">
            <a:avLst/>
          </a:prstGeom>
          <a:solidFill>
            <a:srgbClr val="FFFF66"/>
          </a:solidFill>
          <a:ln w="9525">
            <a:solidFill>
              <a:srgbClr val="669900"/>
            </a:solidFill>
            <a:miter lim="800000"/>
            <a:headEnd/>
            <a:tailEnd/>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200" b="1" smtClean="0">
                <a:solidFill>
                  <a:srgbClr val="002060"/>
                </a:solidFill>
                <a:latin typeface="Times New Roman" pitchFamily="18" charset="0"/>
              </a:rPr>
              <a:t>QUYỀN VÀ NGHĨA VỤ LAO ĐỘNG CỦA CÔNG DÂN</a:t>
            </a:r>
            <a:endParaRPr lang="en-US" sz="2200">
              <a:solidFill>
                <a:srgbClr val="002060"/>
              </a:solidFill>
              <a:latin typeface="Times New Roman" pitchFamily="18" charset="0"/>
            </a:endParaRPr>
          </a:p>
        </p:txBody>
      </p:sp>
      <p:sp>
        <p:nvSpPr>
          <p:cNvPr id="13" name="Text Box 28"/>
          <p:cNvSpPr txBox="1">
            <a:spLocks noChangeArrowheads="1"/>
          </p:cNvSpPr>
          <p:nvPr/>
        </p:nvSpPr>
        <p:spPr bwMode="auto">
          <a:xfrm>
            <a:off x="0" y="980728"/>
            <a:ext cx="403860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700" b="1" smtClean="0">
                <a:solidFill>
                  <a:srgbClr val="C00000"/>
                </a:solidFill>
                <a:latin typeface="+mn-lt"/>
              </a:rPr>
              <a:t>I. Giới thiệu bài</a:t>
            </a:r>
            <a:endParaRPr lang="en-US" sz="1700" b="1">
              <a:solidFill>
                <a:srgbClr val="C00000"/>
              </a:solidFill>
              <a:latin typeface="+mn-lt"/>
            </a:endParaRPr>
          </a:p>
        </p:txBody>
      </p:sp>
      <p:sp>
        <p:nvSpPr>
          <p:cNvPr id="14" name="TextBox 13"/>
          <p:cNvSpPr txBox="1"/>
          <p:nvPr/>
        </p:nvSpPr>
        <p:spPr>
          <a:xfrm>
            <a:off x="195486" y="45785"/>
            <a:ext cx="2095500" cy="430887"/>
          </a:xfrm>
          <a:prstGeom prst="rect">
            <a:avLst/>
          </a:prstGeom>
          <a:noFill/>
        </p:spPr>
        <p:txBody>
          <a:bodyPr wrap="square" rtlCol="0">
            <a:spAutoFit/>
          </a:bodyPr>
          <a:lstStyle/>
          <a:p>
            <a:r>
              <a:rPr lang="vi-VN" sz="2200" b="1" smtClean="0">
                <a:solidFill>
                  <a:srgbClr val="C00000"/>
                </a:solidFill>
              </a:rPr>
              <a:t>Bài 14 :</a:t>
            </a:r>
            <a:endParaRPr lang="en-US" sz="2200" b="1">
              <a:solidFill>
                <a:srgbClr val="C00000"/>
              </a:solidFill>
            </a:endParaRPr>
          </a:p>
        </p:txBody>
      </p:sp>
      <p:sp>
        <p:nvSpPr>
          <p:cNvPr id="15" name="Text Box 28"/>
          <p:cNvSpPr txBox="1">
            <a:spLocks noChangeArrowheads="1"/>
          </p:cNvSpPr>
          <p:nvPr/>
        </p:nvSpPr>
        <p:spPr bwMode="auto">
          <a:xfrm>
            <a:off x="-36512" y="1340768"/>
            <a:ext cx="403860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700" b="1" smtClean="0">
                <a:solidFill>
                  <a:srgbClr val="C00000"/>
                </a:solidFill>
                <a:latin typeface="+mn-lt"/>
              </a:rPr>
              <a:t>II. Nội dung bài học:</a:t>
            </a:r>
            <a:endParaRPr lang="en-US" sz="1700" b="1">
              <a:solidFill>
                <a:srgbClr val="C00000"/>
              </a:solidFill>
              <a:latin typeface="+mn-lt"/>
            </a:endParaRPr>
          </a:p>
        </p:txBody>
      </p:sp>
      <p:sp>
        <p:nvSpPr>
          <p:cNvPr id="16" name="Text Box 28"/>
          <p:cNvSpPr txBox="1">
            <a:spLocks noChangeArrowheads="1"/>
          </p:cNvSpPr>
          <p:nvPr/>
        </p:nvSpPr>
        <p:spPr bwMode="auto">
          <a:xfrm>
            <a:off x="35496" y="1700808"/>
            <a:ext cx="403860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700" b="1" smtClean="0">
                <a:solidFill>
                  <a:srgbClr val="003300"/>
                </a:solidFill>
                <a:latin typeface="+mn-lt"/>
              </a:rPr>
              <a:t>1.Lao động là gì?</a:t>
            </a:r>
            <a:endParaRPr lang="en-US" sz="1700" b="1">
              <a:solidFill>
                <a:srgbClr val="003300"/>
              </a:solidFill>
              <a:latin typeface="+mn-lt"/>
            </a:endParaRPr>
          </a:p>
        </p:txBody>
      </p:sp>
      <p:sp>
        <p:nvSpPr>
          <p:cNvPr id="17" name="Text Box 28"/>
          <p:cNvSpPr txBox="1">
            <a:spLocks noChangeArrowheads="1"/>
          </p:cNvSpPr>
          <p:nvPr/>
        </p:nvSpPr>
        <p:spPr bwMode="auto">
          <a:xfrm>
            <a:off x="35496" y="1988840"/>
            <a:ext cx="403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700" b="1">
                <a:solidFill>
                  <a:srgbClr val="003300"/>
                </a:solidFill>
                <a:latin typeface="+mn-lt"/>
              </a:rPr>
              <a:t>2</a:t>
            </a:r>
            <a:r>
              <a:rPr lang="vi-VN" sz="1700" b="1" smtClean="0">
                <a:solidFill>
                  <a:srgbClr val="003300"/>
                </a:solidFill>
                <a:latin typeface="+mn-lt"/>
              </a:rPr>
              <a:t>.Lao động là quyền và  nghĩa vụ của công dân</a:t>
            </a:r>
            <a:r>
              <a:rPr lang="vi-VN" sz="1900" b="1" smtClean="0">
                <a:solidFill>
                  <a:srgbClr val="003300"/>
                </a:solidFill>
                <a:latin typeface="+mn-lt"/>
              </a:rPr>
              <a:t>.</a:t>
            </a:r>
            <a:endParaRPr lang="en-US" sz="1900" b="1">
              <a:solidFill>
                <a:srgbClr val="003300"/>
              </a:solidFill>
              <a:latin typeface="+mn-lt"/>
            </a:endParaRPr>
          </a:p>
        </p:txBody>
      </p:sp>
      <p:sp>
        <p:nvSpPr>
          <p:cNvPr id="18" name="Line 5"/>
          <p:cNvSpPr>
            <a:spLocks noChangeShapeType="1"/>
          </p:cNvSpPr>
          <p:nvPr/>
        </p:nvSpPr>
        <p:spPr bwMode="auto">
          <a:xfrm>
            <a:off x="4440382" y="829669"/>
            <a:ext cx="0" cy="5839691"/>
          </a:xfrm>
          <a:prstGeom prst="line">
            <a:avLst/>
          </a:prstGeom>
          <a:noFill/>
          <a:ln w="9525">
            <a:solidFill>
              <a:srgbClr val="006699"/>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Text Box 28"/>
          <p:cNvSpPr txBox="1">
            <a:spLocks noChangeArrowheads="1"/>
          </p:cNvSpPr>
          <p:nvPr/>
        </p:nvSpPr>
        <p:spPr bwMode="auto">
          <a:xfrm>
            <a:off x="29344" y="2564904"/>
            <a:ext cx="4038600"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900" b="1" smtClean="0">
                <a:solidFill>
                  <a:srgbClr val="003300"/>
                </a:solidFill>
                <a:latin typeface="+mn-lt"/>
              </a:rPr>
              <a:t>3.Trách nhiệm của Nhà nước:</a:t>
            </a:r>
            <a:endParaRPr lang="en-US" sz="1900" b="1">
              <a:solidFill>
                <a:srgbClr val="003300"/>
              </a:solidFill>
              <a:latin typeface="+mn-lt"/>
            </a:endParaRPr>
          </a:p>
        </p:txBody>
      </p:sp>
      <p:sp>
        <p:nvSpPr>
          <p:cNvPr id="23" name="TextBox 22"/>
          <p:cNvSpPr txBox="1"/>
          <p:nvPr/>
        </p:nvSpPr>
        <p:spPr>
          <a:xfrm>
            <a:off x="54000" y="2859901"/>
            <a:ext cx="4301975" cy="2585323"/>
          </a:xfrm>
          <a:prstGeom prst="rect">
            <a:avLst/>
          </a:prstGeom>
          <a:noFill/>
        </p:spPr>
        <p:txBody>
          <a:bodyPr wrap="square" rtlCol="0">
            <a:spAutoFit/>
          </a:bodyPr>
          <a:lstStyle/>
          <a:p>
            <a:pPr>
              <a:lnSpc>
                <a:spcPct val="150000"/>
              </a:lnSpc>
            </a:pPr>
            <a:r>
              <a:rPr lang="vi-VN" b="1" smtClean="0">
                <a:solidFill>
                  <a:srgbClr val="003366"/>
                </a:solidFill>
              </a:rPr>
              <a:t>- Khuyến khích và tạo điều kiện thuận lợi để thu hút vốn đầu tư, giải quyết việc làm cho người lao động.</a:t>
            </a:r>
          </a:p>
          <a:p>
            <a:pPr>
              <a:lnSpc>
                <a:spcPct val="150000"/>
              </a:lnSpc>
            </a:pPr>
            <a:r>
              <a:rPr lang="vi-VN" b="1" smtClean="0">
                <a:solidFill>
                  <a:srgbClr val="003366"/>
                </a:solidFill>
              </a:rPr>
              <a:t>- Khuyến khích, tạo thuận lợi và giúp đỡ các hoạt động tạo ra việc làm, tự tạo việc làm, dạy nghề và học nghề</a:t>
            </a:r>
            <a:endParaRPr lang="en-US" b="1">
              <a:solidFill>
                <a:srgbClr val="003366"/>
              </a:solidFill>
            </a:endParaRPr>
          </a:p>
        </p:txBody>
      </p:sp>
      <p:sp>
        <p:nvSpPr>
          <p:cNvPr id="36" name="TextBox 35"/>
          <p:cNvSpPr txBox="1"/>
          <p:nvPr/>
        </p:nvSpPr>
        <p:spPr>
          <a:xfrm>
            <a:off x="4659163" y="1196752"/>
            <a:ext cx="4305325" cy="677108"/>
          </a:xfrm>
          <a:prstGeom prst="rect">
            <a:avLst/>
          </a:prstGeom>
          <a:solidFill>
            <a:srgbClr val="FFFFCC"/>
          </a:solidFill>
          <a:ln w="28575">
            <a:solidFill>
              <a:schemeClr val="accent4">
                <a:lumMod val="50000"/>
              </a:schemeClr>
            </a:solidFill>
          </a:ln>
        </p:spPr>
        <p:txBody>
          <a:bodyPr wrap="square" rtlCol="0" anchor="ctr">
            <a:spAutoFit/>
          </a:bodyPr>
          <a:lstStyle/>
          <a:p>
            <a:r>
              <a:rPr lang="vi-VN" sz="1900" b="1" smtClean="0">
                <a:solidFill>
                  <a:schemeClr val="tx2">
                    <a:lumMod val="50000"/>
                  </a:schemeClr>
                </a:solidFill>
                <a:latin typeface="+mj-lt"/>
              </a:rPr>
              <a:t>- Miễn giảm thuế đối với các hoạt động dạy nghề cho người tàn tật</a:t>
            </a:r>
            <a:endParaRPr lang="vi-VN" sz="1900" b="1">
              <a:solidFill>
                <a:schemeClr val="tx2">
                  <a:lumMod val="50000"/>
                </a:schemeClr>
              </a:solidFill>
              <a:latin typeface="+mj-lt"/>
            </a:endParaRPr>
          </a:p>
        </p:txBody>
      </p:sp>
      <p:sp>
        <p:nvSpPr>
          <p:cNvPr id="37" name="TextBox 36"/>
          <p:cNvSpPr txBox="1"/>
          <p:nvPr/>
        </p:nvSpPr>
        <p:spPr>
          <a:xfrm>
            <a:off x="4644008" y="2351057"/>
            <a:ext cx="4305325" cy="384721"/>
          </a:xfrm>
          <a:prstGeom prst="rect">
            <a:avLst/>
          </a:prstGeom>
          <a:solidFill>
            <a:srgbClr val="FFFFCC"/>
          </a:solidFill>
          <a:ln w="28575">
            <a:solidFill>
              <a:schemeClr val="accent4">
                <a:lumMod val="50000"/>
              </a:schemeClr>
            </a:solidFill>
          </a:ln>
        </p:spPr>
        <p:txBody>
          <a:bodyPr wrap="square" rtlCol="0" anchor="ctr">
            <a:spAutoFit/>
          </a:bodyPr>
          <a:lstStyle/>
          <a:p>
            <a:r>
              <a:rPr lang="vi-VN" sz="1900" b="1" smtClean="0">
                <a:solidFill>
                  <a:schemeClr val="tx2">
                    <a:lumMod val="50000"/>
                  </a:schemeClr>
                </a:solidFill>
                <a:latin typeface="+mj-lt"/>
              </a:rPr>
              <a:t>- Hỗ trợ vốn hoặc cho vay vốn</a:t>
            </a:r>
            <a:endParaRPr lang="vi-VN" sz="1900" b="1">
              <a:solidFill>
                <a:schemeClr val="tx2">
                  <a:lumMod val="50000"/>
                </a:schemeClr>
              </a:solidFill>
              <a:latin typeface="+mj-lt"/>
            </a:endParaRPr>
          </a:p>
        </p:txBody>
      </p:sp>
      <p:sp>
        <p:nvSpPr>
          <p:cNvPr id="38" name="TextBox 37"/>
          <p:cNvSpPr txBox="1"/>
          <p:nvPr/>
        </p:nvSpPr>
        <p:spPr>
          <a:xfrm>
            <a:off x="4644008" y="3022998"/>
            <a:ext cx="4305325" cy="969496"/>
          </a:xfrm>
          <a:prstGeom prst="rect">
            <a:avLst/>
          </a:prstGeom>
          <a:solidFill>
            <a:srgbClr val="FFFFCC"/>
          </a:solidFill>
          <a:ln w="28575">
            <a:solidFill>
              <a:schemeClr val="accent4">
                <a:lumMod val="50000"/>
              </a:schemeClr>
            </a:solidFill>
          </a:ln>
        </p:spPr>
        <p:txBody>
          <a:bodyPr wrap="square" rtlCol="0" anchor="ctr">
            <a:spAutoFit/>
          </a:bodyPr>
          <a:lstStyle/>
          <a:p>
            <a:r>
              <a:rPr lang="vi-VN" sz="1900" b="1" smtClean="0">
                <a:solidFill>
                  <a:schemeClr val="tx2">
                    <a:lumMod val="50000"/>
                  </a:schemeClr>
                </a:solidFill>
                <a:latin typeface="+mj-lt"/>
              </a:rPr>
              <a:t>- Ưu tiên giảm thuế, cho thuê đất, nhà xưởng giá rẻ với các doanh nghiệp nước ngoài mới vào Việt Nam đầu tư</a:t>
            </a:r>
            <a:endParaRPr lang="vi-VN" sz="1900" b="1">
              <a:solidFill>
                <a:schemeClr val="tx2">
                  <a:lumMod val="50000"/>
                </a:schemeClr>
              </a:solidFill>
              <a:latin typeface="+mj-lt"/>
            </a:endParaRPr>
          </a:p>
        </p:txBody>
      </p:sp>
    </p:spTree>
    <p:extLst>
      <p:ext uri="{BB962C8B-B14F-4D97-AF65-F5344CB8AC3E}">
        <p14:creationId xmlns:p14="http://schemas.microsoft.com/office/powerpoint/2010/main" val="322570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p:cTn id="28" dur="500" fill="hold"/>
                                        <p:tgtEl>
                                          <p:spTgt spid="38"/>
                                        </p:tgtEl>
                                        <p:attrNameLst>
                                          <p:attrName>ppt_w</p:attrName>
                                        </p:attrNameLst>
                                      </p:cBhvr>
                                      <p:tavLst>
                                        <p:tav tm="0">
                                          <p:val>
                                            <p:fltVal val="0"/>
                                          </p:val>
                                        </p:tav>
                                        <p:tav tm="100000">
                                          <p:val>
                                            <p:strVal val="#ppt_w"/>
                                          </p:val>
                                        </p:tav>
                                      </p:tavLst>
                                    </p:anim>
                                    <p:anim calcmode="lin" valueType="num">
                                      <p:cBhvr>
                                        <p:cTn id="29" dur="500" fill="hold"/>
                                        <p:tgtEl>
                                          <p:spTgt spid="38"/>
                                        </p:tgtEl>
                                        <p:attrNameLst>
                                          <p:attrName>ppt_h</p:attrName>
                                        </p:attrNameLst>
                                      </p:cBhvr>
                                      <p:tavLst>
                                        <p:tav tm="0">
                                          <p:val>
                                            <p:fltVal val="0"/>
                                          </p:val>
                                        </p:tav>
                                        <p:tav tm="100000">
                                          <p:val>
                                            <p:strVal val="#ppt_h"/>
                                          </p:val>
                                        </p:tav>
                                      </p:tavLst>
                                    </p:anim>
                                    <p:animEffect transition="in" filter="fade">
                                      <p:cBhvr>
                                        <p:cTn id="3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6" grpId="0" animBg="1"/>
      <p:bldP spid="37"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9993" y="404664"/>
            <a:ext cx="4176464" cy="313545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664" y="3717738"/>
            <a:ext cx="3703320" cy="278892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404664"/>
            <a:ext cx="3703320" cy="3135452"/>
          </a:xfrm>
          <a:prstGeom prst="rect">
            <a:avLst/>
          </a:prstGeom>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3717738"/>
            <a:ext cx="4176464" cy="2735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724664" y="404664"/>
            <a:ext cx="7951792" cy="6101994"/>
            <a:chOff x="724664" y="404664"/>
            <a:chExt cx="7951792" cy="6101994"/>
          </a:xfrm>
        </p:grpSpPr>
        <p:sp>
          <p:nvSpPr>
            <p:cNvPr id="8" name="Line 5"/>
            <p:cNvSpPr>
              <a:spLocks noChangeShapeType="1"/>
            </p:cNvSpPr>
            <p:nvPr/>
          </p:nvSpPr>
          <p:spPr bwMode="auto">
            <a:xfrm>
              <a:off x="755576" y="404664"/>
              <a:ext cx="7920880" cy="6048672"/>
            </a:xfrm>
            <a:prstGeom prst="line">
              <a:avLst/>
            </a:prstGeom>
            <a:noFill/>
            <a:ln w="28575" cmpd="sng">
              <a:solidFill>
                <a:srgbClr val="C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p>
          </p:txBody>
        </p:sp>
        <p:sp>
          <p:nvSpPr>
            <p:cNvPr id="9" name="Line 5"/>
            <p:cNvSpPr>
              <a:spLocks noChangeShapeType="1"/>
            </p:cNvSpPr>
            <p:nvPr/>
          </p:nvSpPr>
          <p:spPr bwMode="auto">
            <a:xfrm flipV="1">
              <a:off x="724664" y="404664"/>
              <a:ext cx="7951792" cy="6101994"/>
            </a:xfrm>
            <a:prstGeom prst="line">
              <a:avLst/>
            </a:prstGeom>
            <a:noFill/>
            <a:ln w="28575" cmpd="sng">
              <a:solidFill>
                <a:srgbClr val="C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p>
          </p:txBody>
        </p:sp>
      </p:grpSp>
    </p:spTree>
    <p:extLst>
      <p:ext uri="{BB962C8B-B14F-4D97-AF65-F5344CB8AC3E}">
        <p14:creationId xmlns:p14="http://schemas.microsoft.com/office/powerpoint/2010/main" val="122566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4098"/>
                                        </p:tgtEl>
                                        <p:attrNameLst>
                                          <p:attrName>style.visibility</p:attrName>
                                        </p:attrNameLst>
                                      </p:cBhvr>
                                      <p:to>
                                        <p:strVal val="visible"/>
                                      </p:to>
                                    </p:set>
                                    <p:anim calcmode="lin" valueType="num">
                                      <p:cBhvr>
                                        <p:cTn id="28" dur="1000" fill="hold"/>
                                        <p:tgtEl>
                                          <p:spTgt spid="4098"/>
                                        </p:tgtEl>
                                        <p:attrNameLst>
                                          <p:attrName>ppt_w</p:attrName>
                                        </p:attrNameLst>
                                      </p:cBhvr>
                                      <p:tavLst>
                                        <p:tav tm="0">
                                          <p:val>
                                            <p:fltVal val="0"/>
                                          </p:val>
                                        </p:tav>
                                        <p:tav tm="100000">
                                          <p:val>
                                            <p:strVal val="#ppt_w"/>
                                          </p:val>
                                        </p:tav>
                                      </p:tavLst>
                                    </p:anim>
                                    <p:anim calcmode="lin" valueType="num">
                                      <p:cBhvr>
                                        <p:cTn id="29" dur="1000" fill="hold"/>
                                        <p:tgtEl>
                                          <p:spTgt spid="4098"/>
                                        </p:tgtEl>
                                        <p:attrNameLst>
                                          <p:attrName>ppt_h</p:attrName>
                                        </p:attrNameLst>
                                      </p:cBhvr>
                                      <p:tavLst>
                                        <p:tav tm="0">
                                          <p:val>
                                            <p:fltVal val="0"/>
                                          </p:val>
                                        </p:tav>
                                        <p:tav tm="100000">
                                          <p:val>
                                            <p:strVal val="#ppt_h"/>
                                          </p:val>
                                        </p:tav>
                                      </p:tavLst>
                                    </p:anim>
                                    <p:anim calcmode="lin" valueType="num">
                                      <p:cBhvr>
                                        <p:cTn id="30" dur="1000" fill="hold"/>
                                        <p:tgtEl>
                                          <p:spTgt spid="4098"/>
                                        </p:tgtEl>
                                        <p:attrNameLst>
                                          <p:attrName>style.rotation</p:attrName>
                                        </p:attrNameLst>
                                      </p:cBhvr>
                                      <p:tavLst>
                                        <p:tav tm="0">
                                          <p:val>
                                            <p:fltVal val="90"/>
                                          </p:val>
                                        </p:tav>
                                        <p:tav tm="100000">
                                          <p:val>
                                            <p:fltVal val="0"/>
                                          </p:val>
                                        </p:tav>
                                      </p:tavLst>
                                    </p:anim>
                                    <p:animEffect transition="in" filter="fade">
                                      <p:cBhvr>
                                        <p:cTn id="31" dur="1000"/>
                                        <p:tgtEl>
                                          <p:spTgt spid="409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
          <p:cNvSpPr txBox="1">
            <a:spLocks noChangeArrowheads="1"/>
          </p:cNvSpPr>
          <p:nvPr/>
        </p:nvSpPr>
        <p:spPr bwMode="auto">
          <a:xfrm>
            <a:off x="1782122" y="-1"/>
            <a:ext cx="7124700" cy="430887"/>
          </a:xfrm>
          <a:prstGeom prst="rect">
            <a:avLst/>
          </a:prstGeom>
          <a:solidFill>
            <a:srgbClr val="FFFF66"/>
          </a:solidFill>
          <a:ln w="9525">
            <a:solidFill>
              <a:srgbClr val="669900"/>
            </a:solidFill>
            <a:miter lim="800000"/>
            <a:headEnd/>
            <a:tailEnd/>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200" b="1" smtClean="0">
                <a:solidFill>
                  <a:srgbClr val="002060"/>
                </a:solidFill>
                <a:latin typeface="Times New Roman" pitchFamily="18" charset="0"/>
              </a:rPr>
              <a:t>QUYỀN VÀ NGHĨA VỤ LAO ĐỘNG CỦA CÔNG DÂN</a:t>
            </a:r>
            <a:endParaRPr lang="en-US" sz="2200">
              <a:solidFill>
                <a:srgbClr val="002060"/>
              </a:solidFill>
              <a:latin typeface="Times New Roman" pitchFamily="18" charset="0"/>
            </a:endParaRPr>
          </a:p>
        </p:txBody>
      </p:sp>
      <p:sp>
        <p:nvSpPr>
          <p:cNvPr id="13" name="Text Box 28"/>
          <p:cNvSpPr txBox="1">
            <a:spLocks noChangeArrowheads="1"/>
          </p:cNvSpPr>
          <p:nvPr/>
        </p:nvSpPr>
        <p:spPr bwMode="auto">
          <a:xfrm>
            <a:off x="0" y="980728"/>
            <a:ext cx="403860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700" b="1" smtClean="0">
                <a:solidFill>
                  <a:srgbClr val="C00000"/>
                </a:solidFill>
                <a:latin typeface="+mn-lt"/>
              </a:rPr>
              <a:t>I. Giới thiệu bài</a:t>
            </a:r>
            <a:endParaRPr lang="en-US" sz="1700" b="1">
              <a:solidFill>
                <a:srgbClr val="C00000"/>
              </a:solidFill>
              <a:latin typeface="+mn-lt"/>
            </a:endParaRPr>
          </a:p>
        </p:txBody>
      </p:sp>
      <p:sp>
        <p:nvSpPr>
          <p:cNvPr id="14" name="TextBox 13"/>
          <p:cNvSpPr txBox="1"/>
          <p:nvPr/>
        </p:nvSpPr>
        <p:spPr>
          <a:xfrm>
            <a:off x="195486" y="45785"/>
            <a:ext cx="2095500" cy="430887"/>
          </a:xfrm>
          <a:prstGeom prst="rect">
            <a:avLst/>
          </a:prstGeom>
          <a:noFill/>
        </p:spPr>
        <p:txBody>
          <a:bodyPr wrap="square" rtlCol="0">
            <a:spAutoFit/>
          </a:bodyPr>
          <a:lstStyle/>
          <a:p>
            <a:r>
              <a:rPr lang="vi-VN" sz="2200" b="1" smtClean="0">
                <a:solidFill>
                  <a:srgbClr val="C00000"/>
                </a:solidFill>
              </a:rPr>
              <a:t>Bài 14 :</a:t>
            </a:r>
            <a:endParaRPr lang="en-US" sz="2200" b="1">
              <a:solidFill>
                <a:srgbClr val="C00000"/>
              </a:solidFill>
            </a:endParaRPr>
          </a:p>
        </p:txBody>
      </p:sp>
      <p:sp>
        <p:nvSpPr>
          <p:cNvPr id="15" name="Text Box 28"/>
          <p:cNvSpPr txBox="1">
            <a:spLocks noChangeArrowheads="1"/>
          </p:cNvSpPr>
          <p:nvPr/>
        </p:nvSpPr>
        <p:spPr bwMode="auto">
          <a:xfrm>
            <a:off x="-36512" y="1340768"/>
            <a:ext cx="403860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700" b="1" smtClean="0">
                <a:solidFill>
                  <a:srgbClr val="C00000"/>
                </a:solidFill>
                <a:latin typeface="+mn-lt"/>
              </a:rPr>
              <a:t>II. Nội dung bài học:</a:t>
            </a:r>
            <a:endParaRPr lang="en-US" sz="1700" b="1">
              <a:solidFill>
                <a:srgbClr val="C00000"/>
              </a:solidFill>
              <a:latin typeface="+mn-lt"/>
            </a:endParaRPr>
          </a:p>
        </p:txBody>
      </p:sp>
      <p:sp>
        <p:nvSpPr>
          <p:cNvPr id="16" name="Text Box 28"/>
          <p:cNvSpPr txBox="1">
            <a:spLocks noChangeArrowheads="1"/>
          </p:cNvSpPr>
          <p:nvPr/>
        </p:nvSpPr>
        <p:spPr bwMode="auto">
          <a:xfrm>
            <a:off x="35496" y="1700808"/>
            <a:ext cx="403860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700" b="1" smtClean="0">
                <a:solidFill>
                  <a:srgbClr val="003300"/>
                </a:solidFill>
                <a:latin typeface="+mn-lt"/>
              </a:rPr>
              <a:t>1.Lao động là gì?</a:t>
            </a:r>
            <a:endParaRPr lang="en-US" sz="1700" b="1">
              <a:solidFill>
                <a:srgbClr val="003300"/>
              </a:solidFill>
              <a:latin typeface="+mn-lt"/>
            </a:endParaRPr>
          </a:p>
        </p:txBody>
      </p:sp>
      <p:sp>
        <p:nvSpPr>
          <p:cNvPr id="17" name="Text Box 28"/>
          <p:cNvSpPr txBox="1">
            <a:spLocks noChangeArrowheads="1"/>
          </p:cNvSpPr>
          <p:nvPr/>
        </p:nvSpPr>
        <p:spPr bwMode="auto">
          <a:xfrm>
            <a:off x="35496" y="1988840"/>
            <a:ext cx="403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700" b="1">
                <a:solidFill>
                  <a:srgbClr val="003300"/>
                </a:solidFill>
                <a:latin typeface="+mn-lt"/>
              </a:rPr>
              <a:t>2</a:t>
            </a:r>
            <a:r>
              <a:rPr lang="vi-VN" sz="1700" b="1" smtClean="0">
                <a:solidFill>
                  <a:srgbClr val="003300"/>
                </a:solidFill>
                <a:latin typeface="+mn-lt"/>
              </a:rPr>
              <a:t>.Lao động là quyền và  nghĩa vụ của công dân</a:t>
            </a:r>
            <a:r>
              <a:rPr lang="vi-VN" sz="1900" b="1" smtClean="0">
                <a:solidFill>
                  <a:srgbClr val="003300"/>
                </a:solidFill>
                <a:latin typeface="+mn-lt"/>
              </a:rPr>
              <a:t>.</a:t>
            </a:r>
            <a:endParaRPr lang="en-US" sz="1900" b="1">
              <a:solidFill>
                <a:srgbClr val="003300"/>
              </a:solidFill>
              <a:latin typeface="+mn-lt"/>
            </a:endParaRPr>
          </a:p>
        </p:txBody>
      </p:sp>
      <p:sp>
        <p:nvSpPr>
          <p:cNvPr id="18" name="Line 5"/>
          <p:cNvSpPr>
            <a:spLocks noChangeShapeType="1"/>
          </p:cNvSpPr>
          <p:nvPr/>
        </p:nvSpPr>
        <p:spPr bwMode="auto">
          <a:xfrm>
            <a:off x="4440382" y="829669"/>
            <a:ext cx="0" cy="5839691"/>
          </a:xfrm>
          <a:prstGeom prst="line">
            <a:avLst/>
          </a:prstGeom>
          <a:noFill/>
          <a:ln w="9525">
            <a:solidFill>
              <a:srgbClr val="006699"/>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Text Box 28"/>
          <p:cNvSpPr txBox="1">
            <a:spLocks noChangeArrowheads="1"/>
          </p:cNvSpPr>
          <p:nvPr/>
        </p:nvSpPr>
        <p:spPr bwMode="auto">
          <a:xfrm>
            <a:off x="29344" y="2564904"/>
            <a:ext cx="403860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700" b="1" smtClean="0">
                <a:solidFill>
                  <a:srgbClr val="003300"/>
                </a:solidFill>
                <a:latin typeface="+mn-lt"/>
              </a:rPr>
              <a:t>3.Trách nhiệm của Nhà nước:</a:t>
            </a:r>
            <a:endParaRPr lang="en-US" sz="1700" b="1">
              <a:solidFill>
                <a:srgbClr val="003300"/>
              </a:solidFill>
              <a:latin typeface="+mn-lt"/>
            </a:endParaRPr>
          </a:p>
        </p:txBody>
      </p:sp>
      <p:sp>
        <p:nvSpPr>
          <p:cNvPr id="23" name="TextBox 22"/>
          <p:cNvSpPr txBox="1"/>
          <p:nvPr/>
        </p:nvSpPr>
        <p:spPr>
          <a:xfrm>
            <a:off x="54001" y="3707447"/>
            <a:ext cx="4386381" cy="2169825"/>
          </a:xfrm>
          <a:prstGeom prst="rect">
            <a:avLst/>
          </a:prstGeom>
          <a:noFill/>
        </p:spPr>
        <p:txBody>
          <a:bodyPr wrap="square" rtlCol="0">
            <a:spAutoFit/>
          </a:bodyPr>
          <a:lstStyle/>
          <a:p>
            <a:pPr>
              <a:lnSpc>
                <a:spcPct val="150000"/>
              </a:lnSpc>
            </a:pPr>
            <a:r>
              <a:rPr lang="vi-VN" b="1" smtClean="0">
                <a:solidFill>
                  <a:srgbClr val="003366"/>
                </a:solidFill>
              </a:rPr>
              <a:t>- Cấm nhận trẻ em chưa đủ 15 tuổi vào làm việc.</a:t>
            </a:r>
          </a:p>
          <a:p>
            <a:pPr>
              <a:lnSpc>
                <a:spcPct val="150000"/>
              </a:lnSpc>
            </a:pPr>
            <a:r>
              <a:rPr lang="vi-VN" b="1" smtClean="0">
                <a:solidFill>
                  <a:srgbClr val="003366"/>
                </a:solidFill>
              </a:rPr>
              <a:t>Cấm sử dụng lao động dưới 18 tuổi làm những công việc nặng nhọc, nguy hiểm ...</a:t>
            </a:r>
          </a:p>
        </p:txBody>
      </p:sp>
      <p:sp>
        <p:nvSpPr>
          <p:cNvPr id="19" name="Text Box 28"/>
          <p:cNvSpPr txBox="1">
            <a:spLocks noChangeArrowheads="1"/>
          </p:cNvSpPr>
          <p:nvPr/>
        </p:nvSpPr>
        <p:spPr bwMode="auto">
          <a:xfrm>
            <a:off x="29344" y="2852936"/>
            <a:ext cx="4038600"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spcBef>
                <a:spcPct val="50000"/>
              </a:spcBef>
            </a:pPr>
            <a:r>
              <a:rPr lang="vi-VN" sz="1900" b="1" smtClean="0">
                <a:solidFill>
                  <a:srgbClr val="003300"/>
                </a:solidFill>
                <a:latin typeface="+mn-lt"/>
              </a:rPr>
              <a:t>4. Quy định của pháp luật về lao động đối với trẻ em:</a:t>
            </a:r>
            <a:endParaRPr lang="en-US" sz="1900" b="1">
              <a:solidFill>
                <a:srgbClr val="003300"/>
              </a:solidFill>
              <a:latin typeface="+mn-lt"/>
            </a:endParaRPr>
          </a:p>
        </p:txBody>
      </p:sp>
      <p:sp>
        <p:nvSpPr>
          <p:cNvPr id="20" name="TextBox 19"/>
          <p:cNvSpPr txBox="1"/>
          <p:nvPr/>
        </p:nvSpPr>
        <p:spPr>
          <a:xfrm>
            <a:off x="4578107" y="836712"/>
            <a:ext cx="4386381" cy="1754326"/>
          </a:xfrm>
          <a:prstGeom prst="rect">
            <a:avLst/>
          </a:prstGeom>
          <a:noFill/>
        </p:spPr>
        <p:txBody>
          <a:bodyPr wrap="square" rtlCol="0">
            <a:spAutoFit/>
          </a:bodyPr>
          <a:lstStyle/>
          <a:p>
            <a:pPr>
              <a:lnSpc>
                <a:spcPct val="150000"/>
              </a:lnSpc>
            </a:pPr>
            <a:r>
              <a:rPr lang="vi-VN" b="1" smtClean="0">
                <a:solidFill>
                  <a:srgbClr val="003366"/>
                </a:solidFill>
              </a:rPr>
              <a:t>- Cấm lạm dụng sức lao động của người lao động dưới 18 tuổi.</a:t>
            </a:r>
          </a:p>
          <a:p>
            <a:pPr>
              <a:lnSpc>
                <a:spcPct val="150000"/>
              </a:lnSpc>
            </a:pPr>
            <a:r>
              <a:rPr lang="vi-VN" b="1" smtClean="0">
                <a:solidFill>
                  <a:srgbClr val="003366"/>
                </a:solidFill>
              </a:rPr>
              <a:t>- Cấm cưỡng bức, ngược đãi người lao động.</a:t>
            </a:r>
          </a:p>
        </p:txBody>
      </p:sp>
    </p:spTree>
    <p:extLst>
      <p:ext uri="{BB962C8B-B14F-4D97-AF65-F5344CB8AC3E}">
        <p14:creationId xmlns:p14="http://schemas.microsoft.com/office/powerpoint/2010/main" val="367859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Effect transition="in" filter="fade">
                                      <p:cBhvr>
                                        <p:cTn id="13" dur="1000"/>
                                        <p:tgtEl>
                                          <p:spTgt spid="23">
                                            <p:txEl>
                                              <p:pRg st="1" end="1"/>
                                            </p:txEl>
                                          </p:spTgt>
                                        </p:tgtEl>
                                      </p:cBhvr>
                                    </p:animEffect>
                                    <p:anim calcmode="lin" valueType="num">
                                      <p:cBhvr>
                                        <p:cTn id="14"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fade">
                                      <p:cBhvr>
                                        <p:cTn id="20" dur="1000"/>
                                        <p:tgtEl>
                                          <p:spTgt spid="20">
                                            <p:txEl>
                                              <p:pRg st="0" end="0"/>
                                            </p:txEl>
                                          </p:spTgt>
                                        </p:tgtEl>
                                      </p:cBhvr>
                                    </p:animEffect>
                                    <p:anim calcmode="lin" valueType="num">
                                      <p:cBhvr>
                                        <p:cTn id="21"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20">
                                            <p:txEl>
                                              <p:pRg st="1" end="1"/>
                                            </p:txEl>
                                          </p:spTgt>
                                        </p:tgtEl>
                                        <p:attrNameLst>
                                          <p:attrName>style.visibility</p:attrName>
                                        </p:attrNameLst>
                                      </p:cBhvr>
                                      <p:to>
                                        <p:strVal val="visible"/>
                                      </p:to>
                                    </p:set>
                                    <p:animEffect transition="in" filter="fade">
                                      <p:cBhvr>
                                        <p:cTn id="26" dur="1000"/>
                                        <p:tgtEl>
                                          <p:spTgt spid="20">
                                            <p:txEl>
                                              <p:pRg st="1" end="1"/>
                                            </p:txEl>
                                          </p:spTgt>
                                        </p:tgtEl>
                                      </p:cBhvr>
                                    </p:animEffect>
                                    <p:anim calcmode="lin" valueType="num">
                                      <p:cBhvr>
                                        <p:cTn id="27"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uiExpand="1" build="p"/>
      <p:bldP spid="20"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782122" y="-1"/>
            <a:ext cx="7124700" cy="430887"/>
          </a:xfrm>
          <a:prstGeom prst="rect">
            <a:avLst/>
          </a:prstGeom>
          <a:solidFill>
            <a:srgbClr val="FFFF66"/>
          </a:solidFill>
          <a:ln w="9525">
            <a:solidFill>
              <a:srgbClr val="669900"/>
            </a:solidFill>
            <a:miter lim="800000"/>
            <a:headEnd/>
            <a:tailEnd/>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200" b="1" smtClean="0">
                <a:solidFill>
                  <a:srgbClr val="002060"/>
                </a:solidFill>
                <a:latin typeface="Times New Roman" pitchFamily="18" charset="0"/>
              </a:rPr>
              <a:t>QUYỀN VÀ NGHĨA VỤ LAO ĐỘNG CỦA CÔNG DÂN</a:t>
            </a:r>
            <a:endParaRPr lang="en-US" sz="2200">
              <a:solidFill>
                <a:srgbClr val="002060"/>
              </a:solidFill>
              <a:latin typeface="Times New Roman" pitchFamily="18" charset="0"/>
            </a:endParaRPr>
          </a:p>
        </p:txBody>
      </p:sp>
      <p:sp>
        <p:nvSpPr>
          <p:cNvPr id="8195" name="Text Box 4"/>
          <p:cNvSpPr txBox="1">
            <a:spLocks noChangeArrowheads="1"/>
          </p:cNvSpPr>
          <p:nvPr/>
        </p:nvSpPr>
        <p:spPr bwMode="auto">
          <a:xfrm>
            <a:off x="1905000" y="11430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sz="2400">
              <a:latin typeface="Times New Roman" pitchFamily="18" charset="0"/>
            </a:endParaRPr>
          </a:p>
        </p:txBody>
      </p:sp>
      <p:sp>
        <p:nvSpPr>
          <p:cNvPr id="8196" name="Text Box 28"/>
          <p:cNvSpPr txBox="1">
            <a:spLocks noChangeArrowheads="1"/>
          </p:cNvSpPr>
          <p:nvPr/>
        </p:nvSpPr>
        <p:spPr bwMode="auto">
          <a:xfrm>
            <a:off x="0" y="764704"/>
            <a:ext cx="4038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600" b="1" smtClean="0">
                <a:solidFill>
                  <a:srgbClr val="C00000"/>
                </a:solidFill>
                <a:latin typeface="+mn-lt"/>
              </a:rPr>
              <a:t>I. Giới thiệu bài</a:t>
            </a:r>
            <a:endParaRPr lang="en-US" sz="1600" b="1">
              <a:solidFill>
                <a:srgbClr val="C00000"/>
              </a:solidFill>
              <a:latin typeface="+mn-lt"/>
            </a:endParaRPr>
          </a:p>
        </p:txBody>
      </p:sp>
      <p:sp>
        <p:nvSpPr>
          <p:cNvPr id="8197" name="Line 5"/>
          <p:cNvSpPr>
            <a:spLocks noChangeShapeType="1"/>
          </p:cNvSpPr>
          <p:nvPr/>
        </p:nvSpPr>
        <p:spPr bwMode="auto">
          <a:xfrm>
            <a:off x="4440382" y="829669"/>
            <a:ext cx="0" cy="5839691"/>
          </a:xfrm>
          <a:prstGeom prst="line">
            <a:avLst/>
          </a:prstGeom>
          <a:noFill/>
          <a:ln w="9525">
            <a:solidFill>
              <a:srgbClr val="006699"/>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TextBox 3"/>
          <p:cNvSpPr txBox="1"/>
          <p:nvPr/>
        </p:nvSpPr>
        <p:spPr>
          <a:xfrm>
            <a:off x="195486" y="45785"/>
            <a:ext cx="2095500" cy="430887"/>
          </a:xfrm>
          <a:prstGeom prst="rect">
            <a:avLst/>
          </a:prstGeom>
          <a:noFill/>
        </p:spPr>
        <p:txBody>
          <a:bodyPr wrap="square" rtlCol="0">
            <a:spAutoFit/>
          </a:bodyPr>
          <a:lstStyle/>
          <a:p>
            <a:r>
              <a:rPr lang="vi-VN" sz="2200" b="1" smtClean="0">
                <a:solidFill>
                  <a:srgbClr val="C00000"/>
                </a:solidFill>
              </a:rPr>
              <a:t>Bài 14 :</a:t>
            </a:r>
            <a:endParaRPr lang="en-US" sz="2200" b="1">
              <a:solidFill>
                <a:srgbClr val="C00000"/>
              </a:solidFill>
            </a:endParaRPr>
          </a:p>
        </p:txBody>
      </p:sp>
      <p:sp>
        <p:nvSpPr>
          <p:cNvPr id="9" name="Text Box 28"/>
          <p:cNvSpPr txBox="1">
            <a:spLocks noChangeArrowheads="1"/>
          </p:cNvSpPr>
          <p:nvPr/>
        </p:nvSpPr>
        <p:spPr bwMode="auto">
          <a:xfrm>
            <a:off x="-36512" y="1052736"/>
            <a:ext cx="4038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600" b="1" smtClean="0">
                <a:solidFill>
                  <a:srgbClr val="C00000"/>
                </a:solidFill>
                <a:latin typeface="+mn-lt"/>
              </a:rPr>
              <a:t>II. Nội dung bài học:</a:t>
            </a:r>
            <a:endParaRPr lang="en-US" sz="1600" b="1">
              <a:solidFill>
                <a:srgbClr val="C00000"/>
              </a:solidFill>
              <a:latin typeface="+mn-lt"/>
            </a:endParaRPr>
          </a:p>
        </p:txBody>
      </p:sp>
      <p:sp>
        <p:nvSpPr>
          <p:cNvPr id="10" name="Text Box 28"/>
          <p:cNvSpPr txBox="1">
            <a:spLocks noChangeArrowheads="1"/>
          </p:cNvSpPr>
          <p:nvPr/>
        </p:nvSpPr>
        <p:spPr bwMode="auto">
          <a:xfrm>
            <a:off x="53653" y="1346865"/>
            <a:ext cx="4038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600" b="1" smtClean="0">
                <a:solidFill>
                  <a:srgbClr val="003300"/>
                </a:solidFill>
                <a:latin typeface="+mn-lt"/>
              </a:rPr>
              <a:t>1.Lao động là gì?</a:t>
            </a:r>
            <a:endParaRPr lang="en-US" sz="1600" b="1">
              <a:solidFill>
                <a:srgbClr val="003300"/>
              </a:solidFill>
              <a:latin typeface="+mn-lt"/>
            </a:endParaRPr>
          </a:p>
        </p:txBody>
      </p:sp>
      <p:sp>
        <p:nvSpPr>
          <p:cNvPr id="5" name="TextBox 4"/>
          <p:cNvSpPr txBox="1"/>
          <p:nvPr/>
        </p:nvSpPr>
        <p:spPr>
          <a:xfrm>
            <a:off x="35496" y="1589891"/>
            <a:ext cx="4404886" cy="830997"/>
          </a:xfrm>
          <a:prstGeom prst="rect">
            <a:avLst/>
          </a:prstGeom>
          <a:noFill/>
        </p:spPr>
        <p:txBody>
          <a:bodyPr wrap="square" rtlCol="0">
            <a:spAutoFit/>
          </a:bodyPr>
          <a:lstStyle/>
          <a:p>
            <a:r>
              <a:rPr lang="vi-VN" sz="1600" b="1" smtClean="0">
                <a:solidFill>
                  <a:srgbClr val="003366"/>
                </a:solidFill>
              </a:rPr>
              <a:t>- Là hoạt động có mục đích của con người nhằm tạo ra của cải vật chất và giá trị tinh thần cho xã hội.</a:t>
            </a:r>
            <a:endParaRPr lang="en-US" sz="1600" b="1">
              <a:solidFill>
                <a:srgbClr val="003366"/>
              </a:solidFill>
            </a:endParaRPr>
          </a:p>
        </p:txBody>
      </p:sp>
      <p:sp>
        <p:nvSpPr>
          <p:cNvPr id="12" name="Line 5"/>
          <p:cNvSpPr>
            <a:spLocks noChangeShapeType="1"/>
          </p:cNvSpPr>
          <p:nvPr/>
        </p:nvSpPr>
        <p:spPr bwMode="auto">
          <a:xfrm flipV="1">
            <a:off x="1388900" y="2105092"/>
            <a:ext cx="1512168" cy="0"/>
          </a:xfrm>
          <a:prstGeom prst="line">
            <a:avLst/>
          </a:prstGeom>
          <a:noFill/>
          <a:ln w="28575" cmpd="sng">
            <a:solidFill>
              <a:srgbClr val="C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p>
        </p:txBody>
      </p:sp>
      <p:sp>
        <p:nvSpPr>
          <p:cNvPr id="13" name="Line 5"/>
          <p:cNvSpPr>
            <a:spLocks noChangeShapeType="1"/>
          </p:cNvSpPr>
          <p:nvPr/>
        </p:nvSpPr>
        <p:spPr bwMode="auto">
          <a:xfrm flipV="1">
            <a:off x="3233772" y="2090344"/>
            <a:ext cx="984267" cy="20369"/>
          </a:xfrm>
          <a:prstGeom prst="line">
            <a:avLst/>
          </a:prstGeom>
          <a:noFill/>
          <a:ln w="28575" cmpd="sng">
            <a:solidFill>
              <a:srgbClr val="C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p>
        </p:txBody>
      </p:sp>
      <p:sp>
        <p:nvSpPr>
          <p:cNvPr id="41" name="TextBox 40"/>
          <p:cNvSpPr txBox="1"/>
          <p:nvPr/>
        </p:nvSpPr>
        <p:spPr>
          <a:xfrm>
            <a:off x="23098" y="2420888"/>
            <a:ext cx="4417284" cy="1077218"/>
          </a:xfrm>
          <a:prstGeom prst="rect">
            <a:avLst/>
          </a:prstGeom>
          <a:noFill/>
        </p:spPr>
        <p:txBody>
          <a:bodyPr wrap="square" rtlCol="0">
            <a:spAutoFit/>
          </a:bodyPr>
          <a:lstStyle/>
          <a:p>
            <a:r>
              <a:rPr lang="vi-VN" sz="1600" b="1" smtClean="0">
                <a:solidFill>
                  <a:srgbClr val="003366"/>
                </a:solidFill>
              </a:rPr>
              <a:t>- Là hoạt động chủ yếu, quan trọng nhất của con người.</a:t>
            </a:r>
          </a:p>
          <a:p>
            <a:r>
              <a:rPr lang="vi-VN" sz="1600" b="1" smtClean="0">
                <a:solidFill>
                  <a:srgbClr val="003366"/>
                </a:solidFill>
              </a:rPr>
              <a:t>- Là nhân tố quyết định sự tồn tại, phát triên của đất nước và nhân loại.</a:t>
            </a:r>
            <a:endParaRPr lang="en-US" sz="1600" b="1">
              <a:solidFill>
                <a:srgbClr val="003366"/>
              </a:solidFill>
            </a:endParaRPr>
          </a:p>
        </p:txBody>
      </p:sp>
      <p:sp>
        <p:nvSpPr>
          <p:cNvPr id="28" name="Line 5"/>
          <p:cNvSpPr>
            <a:spLocks noChangeShapeType="1"/>
          </p:cNvSpPr>
          <p:nvPr/>
        </p:nvSpPr>
        <p:spPr bwMode="auto">
          <a:xfrm flipV="1">
            <a:off x="131349" y="2348880"/>
            <a:ext cx="492133" cy="10185"/>
          </a:xfrm>
          <a:prstGeom prst="line">
            <a:avLst/>
          </a:prstGeom>
          <a:noFill/>
          <a:ln w="28575" cmpd="sng">
            <a:solidFill>
              <a:srgbClr val="C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p>
        </p:txBody>
      </p:sp>
      <p:sp>
        <p:nvSpPr>
          <p:cNvPr id="29" name="Text Box 28"/>
          <p:cNvSpPr txBox="1">
            <a:spLocks noChangeArrowheads="1"/>
          </p:cNvSpPr>
          <p:nvPr/>
        </p:nvSpPr>
        <p:spPr bwMode="auto">
          <a:xfrm>
            <a:off x="35496" y="3429000"/>
            <a:ext cx="44048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600" b="1">
                <a:solidFill>
                  <a:srgbClr val="003300"/>
                </a:solidFill>
                <a:latin typeface="+mn-lt"/>
              </a:rPr>
              <a:t>2</a:t>
            </a:r>
            <a:r>
              <a:rPr lang="vi-VN" sz="1600" b="1" smtClean="0">
                <a:solidFill>
                  <a:srgbClr val="003300"/>
                </a:solidFill>
                <a:latin typeface="+mn-lt"/>
              </a:rPr>
              <a:t>.Lao động là quyền và  nghĩa vụ của công dân.</a:t>
            </a:r>
            <a:endParaRPr lang="en-US" sz="1600" b="1">
              <a:solidFill>
                <a:srgbClr val="003300"/>
              </a:solidFill>
              <a:latin typeface="+mn-lt"/>
            </a:endParaRPr>
          </a:p>
        </p:txBody>
      </p:sp>
      <p:sp>
        <p:nvSpPr>
          <p:cNvPr id="30" name="TextBox 29"/>
          <p:cNvSpPr txBox="1"/>
          <p:nvPr/>
        </p:nvSpPr>
        <p:spPr>
          <a:xfrm>
            <a:off x="167114" y="3933056"/>
            <a:ext cx="4404886" cy="461665"/>
          </a:xfrm>
          <a:prstGeom prst="rect">
            <a:avLst/>
          </a:prstGeom>
          <a:noFill/>
        </p:spPr>
        <p:txBody>
          <a:bodyPr wrap="square" rtlCol="0">
            <a:spAutoFit/>
          </a:bodyPr>
          <a:lstStyle/>
          <a:p>
            <a:pPr>
              <a:lnSpc>
                <a:spcPct val="150000"/>
              </a:lnSpc>
            </a:pPr>
            <a:r>
              <a:rPr lang="vi-VN" sz="1600" b="1" smtClean="0">
                <a:solidFill>
                  <a:srgbClr val="003366"/>
                </a:solidFill>
              </a:rPr>
              <a:t>a. Lao động là quyền của công dân:</a:t>
            </a:r>
            <a:endParaRPr lang="en-US" sz="1600" b="1">
              <a:solidFill>
                <a:srgbClr val="003366"/>
              </a:solidFill>
            </a:endParaRPr>
          </a:p>
        </p:txBody>
      </p:sp>
      <p:sp>
        <p:nvSpPr>
          <p:cNvPr id="31" name="Line 5"/>
          <p:cNvSpPr>
            <a:spLocks noChangeShapeType="1"/>
          </p:cNvSpPr>
          <p:nvPr/>
        </p:nvSpPr>
        <p:spPr bwMode="auto">
          <a:xfrm flipV="1">
            <a:off x="495308" y="4293096"/>
            <a:ext cx="3186353" cy="0"/>
          </a:xfrm>
          <a:prstGeom prst="line">
            <a:avLst/>
          </a:prstGeom>
          <a:noFill/>
          <a:ln w="28575" cmpd="sng">
            <a:solidFill>
              <a:schemeClr val="tx2">
                <a:lumMod val="75000"/>
              </a:schemeClr>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32" name="TextBox 31"/>
          <p:cNvSpPr txBox="1"/>
          <p:nvPr/>
        </p:nvSpPr>
        <p:spPr>
          <a:xfrm>
            <a:off x="167114" y="4326195"/>
            <a:ext cx="4404886" cy="830997"/>
          </a:xfrm>
          <a:prstGeom prst="rect">
            <a:avLst/>
          </a:prstGeom>
          <a:noFill/>
        </p:spPr>
        <p:txBody>
          <a:bodyPr wrap="square" rtlCol="0">
            <a:spAutoFit/>
          </a:bodyPr>
          <a:lstStyle/>
          <a:p>
            <a:r>
              <a:rPr lang="vi-VN" sz="1600" b="1" smtClean="0">
                <a:solidFill>
                  <a:srgbClr val="003366"/>
                </a:solidFill>
              </a:rPr>
              <a:t>Công dân có quyền tự do:</a:t>
            </a:r>
          </a:p>
          <a:p>
            <a:r>
              <a:rPr lang="vi-VN" sz="1600" b="1" smtClean="0">
                <a:solidFill>
                  <a:srgbClr val="003366"/>
                </a:solidFill>
              </a:rPr>
              <a:t>- Sử dụng sức lao động của mình để học nghề, tìm kiếm việc làm,</a:t>
            </a:r>
            <a:endParaRPr lang="en-US" sz="1600" b="1">
              <a:solidFill>
                <a:srgbClr val="003366"/>
              </a:solidFill>
            </a:endParaRPr>
          </a:p>
        </p:txBody>
      </p:sp>
      <p:sp>
        <p:nvSpPr>
          <p:cNvPr id="43" name="TextBox 42"/>
          <p:cNvSpPr txBox="1"/>
          <p:nvPr/>
        </p:nvSpPr>
        <p:spPr>
          <a:xfrm>
            <a:off x="167114" y="5076473"/>
            <a:ext cx="4404886" cy="584775"/>
          </a:xfrm>
          <a:prstGeom prst="rect">
            <a:avLst/>
          </a:prstGeom>
          <a:noFill/>
        </p:spPr>
        <p:txBody>
          <a:bodyPr wrap="square" rtlCol="0">
            <a:spAutoFit/>
          </a:bodyPr>
          <a:lstStyle/>
          <a:p>
            <a:r>
              <a:rPr lang="vi-VN" sz="1600" b="1" smtClean="0">
                <a:solidFill>
                  <a:srgbClr val="003366"/>
                </a:solidFill>
              </a:rPr>
              <a:t>- Lựa chọn nghề nghiệp có ích cho xã hội, đem lại thu nhập cho bản thân và gia đình.</a:t>
            </a:r>
            <a:endParaRPr lang="en-US" sz="1600" b="1">
              <a:solidFill>
                <a:srgbClr val="003366"/>
              </a:solidFill>
            </a:endParaRPr>
          </a:p>
        </p:txBody>
      </p:sp>
      <p:sp>
        <p:nvSpPr>
          <p:cNvPr id="44" name="TextBox 43"/>
          <p:cNvSpPr txBox="1"/>
          <p:nvPr/>
        </p:nvSpPr>
        <p:spPr>
          <a:xfrm>
            <a:off x="0" y="5548399"/>
            <a:ext cx="4404886" cy="461665"/>
          </a:xfrm>
          <a:prstGeom prst="rect">
            <a:avLst/>
          </a:prstGeom>
          <a:noFill/>
        </p:spPr>
        <p:txBody>
          <a:bodyPr wrap="square" rtlCol="0">
            <a:spAutoFit/>
          </a:bodyPr>
          <a:lstStyle/>
          <a:p>
            <a:pPr>
              <a:lnSpc>
                <a:spcPct val="150000"/>
              </a:lnSpc>
            </a:pPr>
            <a:r>
              <a:rPr lang="vi-VN" sz="1600" b="1">
                <a:solidFill>
                  <a:srgbClr val="003366"/>
                </a:solidFill>
              </a:rPr>
              <a:t>b</a:t>
            </a:r>
            <a:r>
              <a:rPr lang="vi-VN" sz="1600" b="1" smtClean="0">
                <a:solidFill>
                  <a:srgbClr val="003366"/>
                </a:solidFill>
              </a:rPr>
              <a:t>. Lao động là nghĩa vụ của công dân:</a:t>
            </a:r>
            <a:endParaRPr lang="en-US" sz="1600" b="1">
              <a:solidFill>
                <a:srgbClr val="003366"/>
              </a:solidFill>
            </a:endParaRPr>
          </a:p>
        </p:txBody>
      </p:sp>
      <p:sp>
        <p:nvSpPr>
          <p:cNvPr id="45" name="Line 5"/>
          <p:cNvSpPr>
            <a:spLocks noChangeShapeType="1"/>
          </p:cNvSpPr>
          <p:nvPr/>
        </p:nvSpPr>
        <p:spPr bwMode="auto">
          <a:xfrm>
            <a:off x="395536" y="5899007"/>
            <a:ext cx="3384376" cy="20777"/>
          </a:xfrm>
          <a:prstGeom prst="line">
            <a:avLst/>
          </a:prstGeom>
          <a:noFill/>
          <a:ln w="28575" cmpd="sng">
            <a:solidFill>
              <a:schemeClr val="tx2">
                <a:lumMod val="75000"/>
              </a:schemeClr>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46" name="TextBox 45"/>
          <p:cNvSpPr txBox="1"/>
          <p:nvPr/>
        </p:nvSpPr>
        <p:spPr>
          <a:xfrm>
            <a:off x="107504" y="5921985"/>
            <a:ext cx="4404886" cy="584775"/>
          </a:xfrm>
          <a:prstGeom prst="rect">
            <a:avLst/>
          </a:prstGeom>
          <a:noFill/>
        </p:spPr>
        <p:txBody>
          <a:bodyPr wrap="square" rtlCol="0">
            <a:spAutoFit/>
          </a:bodyPr>
          <a:lstStyle/>
          <a:p>
            <a:r>
              <a:rPr lang="vi-VN" sz="1600" b="1" smtClean="0">
                <a:solidFill>
                  <a:srgbClr val="003366"/>
                </a:solidFill>
              </a:rPr>
              <a:t>- Là phương tiện để tự nuôi sống bản thân và gia đình.</a:t>
            </a:r>
          </a:p>
        </p:txBody>
      </p:sp>
      <p:sp>
        <p:nvSpPr>
          <p:cNvPr id="47" name="TextBox 46"/>
          <p:cNvSpPr txBox="1"/>
          <p:nvPr/>
        </p:nvSpPr>
        <p:spPr>
          <a:xfrm>
            <a:off x="4499992" y="836712"/>
            <a:ext cx="4404886" cy="830997"/>
          </a:xfrm>
          <a:prstGeom prst="rect">
            <a:avLst/>
          </a:prstGeom>
          <a:noFill/>
        </p:spPr>
        <p:txBody>
          <a:bodyPr wrap="square" rtlCol="0">
            <a:spAutoFit/>
          </a:bodyPr>
          <a:lstStyle/>
          <a:p>
            <a:r>
              <a:rPr lang="vi-VN" sz="1600" b="1" smtClean="0">
                <a:solidFill>
                  <a:srgbClr val="003366"/>
                </a:solidFill>
              </a:rPr>
              <a:t>- Góp phần sáng tạo ra của cải vật chất và tinh thần cho xã hội, duy trì và phát triển đất nước.</a:t>
            </a:r>
            <a:endParaRPr lang="en-US" sz="1600" b="1">
              <a:solidFill>
                <a:srgbClr val="003366"/>
              </a:solidFill>
            </a:endParaRPr>
          </a:p>
        </p:txBody>
      </p:sp>
      <p:sp>
        <p:nvSpPr>
          <p:cNvPr id="48" name="Text Box 28"/>
          <p:cNvSpPr txBox="1">
            <a:spLocks noChangeArrowheads="1"/>
          </p:cNvSpPr>
          <p:nvPr/>
        </p:nvSpPr>
        <p:spPr bwMode="auto">
          <a:xfrm>
            <a:off x="4565849" y="1628385"/>
            <a:ext cx="4038600" cy="25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600" b="1" smtClean="0">
                <a:solidFill>
                  <a:srgbClr val="003300"/>
                </a:solidFill>
                <a:latin typeface="+mn-lt"/>
              </a:rPr>
              <a:t>3.Trách nhiệm của Nhà nước:</a:t>
            </a:r>
            <a:endParaRPr lang="en-US" sz="1600" b="1">
              <a:solidFill>
                <a:srgbClr val="003300"/>
              </a:solidFill>
              <a:latin typeface="+mn-lt"/>
            </a:endParaRPr>
          </a:p>
        </p:txBody>
      </p:sp>
      <p:sp>
        <p:nvSpPr>
          <p:cNvPr id="49" name="TextBox 48"/>
          <p:cNvSpPr txBox="1"/>
          <p:nvPr/>
        </p:nvSpPr>
        <p:spPr>
          <a:xfrm>
            <a:off x="4590505" y="1937885"/>
            <a:ext cx="4301975" cy="1426964"/>
          </a:xfrm>
          <a:prstGeom prst="rect">
            <a:avLst/>
          </a:prstGeom>
          <a:noFill/>
        </p:spPr>
        <p:txBody>
          <a:bodyPr wrap="square" rtlCol="0">
            <a:spAutoFit/>
          </a:bodyPr>
          <a:lstStyle/>
          <a:p>
            <a:r>
              <a:rPr lang="vi-VN" sz="1600" b="1" smtClean="0">
                <a:solidFill>
                  <a:srgbClr val="003366"/>
                </a:solidFill>
              </a:rPr>
              <a:t>- Khuyến khích và tạo điều kiện thuận lợi để thu hút vốn đầu tư, giải quyết việc làm cho người lao động.</a:t>
            </a:r>
          </a:p>
          <a:p>
            <a:r>
              <a:rPr lang="vi-VN" sz="1600" b="1" smtClean="0">
                <a:solidFill>
                  <a:srgbClr val="003366"/>
                </a:solidFill>
              </a:rPr>
              <a:t>- Khuyến khích, tạo thuận lợi và giúp đỡ các hoạt động tạo ra việc làm, tự tạo việc làm, dạy nghề và học nghề</a:t>
            </a:r>
            <a:endParaRPr lang="en-US" sz="1600" b="1">
              <a:solidFill>
                <a:srgbClr val="003366"/>
              </a:solidFill>
            </a:endParaRPr>
          </a:p>
        </p:txBody>
      </p:sp>
      <p:sp>
        <p:nvSpPr>
          <p:cNvPr id="50" name="TextBox 49"/>
          <p:cNvSpPr txBox="1"/>
          <p:nvPr/>
        </p:nvSpPr>
        <p:spPr>
          <a:xfrm>
            <a:off x="4624421" y="4011472"/>
            <a:ext cx="4386381" cy="809330"/>
          </a:xfrm>
          <a:prstGeom prst="rect">
            <a:avLst/>
          </a:prstGeom>
          <a:noFill/>
        </p:spPr>
        <p:txBody>
          <a:bodyPr wrap="square" rtlCol="0">
            <a:spAutoFit/>
          </a:bodyPr>
          <a:lstStyle/>
          <a:p>
            <a:r>
              <a:rPr lang="vi-VN" sz="1600" b="1" smtClean="0">
                <a:solidFill>
                  <a:srgbClr val="003366"/>
                </a:solidFill>
              </a:rPr>
              <a:t>- Cấm nhận trẻ em chưa đủ 15 tuổi vào làm việc.</a:t>
            </a:r>
          </a:p>
          <a:p>
            <a:r>
              <a:rPr lang="vi-VN" sz="1600" b="1" smtClean="0">
                <a:solidFill>
                  <a:srgbClr val="003366"/>
                </a:solidFill>
              </a:rPr>
              <a:t>Cấm sử dụng lao động dưới 18 tuổi làm những công việc nặng nhọc, nguy hiểm ...</a:t>
            </a:r>
          </a:p>
        </p:txBody>
      </p:sp>
      <p:sp>
        <p:nvSpPr>
          <p:cNvPr id="51" name="Text Box 28"/>
          <p:cNvSpPr txBox="1">
            <a:spLocks noChangeArrowheads="1"/>
          </p:cNvSpPr>
          <p:nvPr/>
        </p:nvSpPr>
        <p:spPr bwMode="auto">
          <a:xfrm>
            <a:off x="4599764" y="3469562"/>
            <a:ext cx="4038600" cy="36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600" b="1" smtClean="0">
                <a:solidFill>
                  <a:srgbClr val="003300"/>
                </a:solidFill>
                <a:latin typeface="+mn-lt"/>
              </a:rPr>
              <a:t>4. Quy định của pháp luật về lao động đối với trẻ em:</a:t>
            </a:r>
            <a:endParaRPr lang="en-US" sz="1600" b="1">
              <a:solidFill>
                <a:srgbClr val="003300"/>
              </a:solidFill>
              <a:latin typeface="+mn-lt"/>
            </a:endParaRPr>
          </a:p>
        </p:txBody>
      </p:sp>
      <p:sp>
        <p:nvSpPr>
          <p:cNvPr id="52" name="TextBox 51"/>
          <p:cNvSpPr txBox="1"/>
          <p:nvPr/>
        </p:nvSpPr>
        <p:spPr>
          <a:xfrm>
            <a:off x="4624420" y="5112643"/>
            <a:ext cx="4386381" cy="608062"/>
          </a:xfrm>
          <a:prstGeom prst="rect">
            <a:avLst/>
          </a:prstGeom>
          <a:noFill/>
        </p:spPr>
        <p:txBody>
          <a:bodyPr wrap="square" rtlCol="0">
            <a:spAutoFit/>
          </a:bodyPr>
          <a:lstStyle/>
          <a:p>
            <a:r>
              <a:rPr lang="vi-VN" sz="1600" b="1" smtClean="0">
                <a:solidFill>
                  <a:srgbClr val="003366"/>
                </a:solidFill>
              </a:rPr>
              <a:t>- Cấm lạm dụng sức lao động của người lao động dưới 18 tuổi.</a:t>
            </a:r>
          </a:p>
          <a:p>
            <a:r>
              <a:rPr lang="vi-VN" sz="1600" b="1" smtClean="0">
                <a:solidFill>
                  <a:srgbClr val="003366"/>
                </a:solidFill>
              </a:rPr>
              <a:t>- Cấm cưỡng bức, ngược đãi người lao động.</a:t>
            </a:r>
          </a:p>
        </p:txBody>
      </p:sp>
    </p:spTree>
    <p:extLst>
      <p:ext uri="{BB962C8B-B14F-4D97-AF65-F5344CB8AC3E}">
        <p14:creationId xmlns:p14="http://schemas.microsoft.com/office/powerpoint/2010/main" val="1406562562"/>
      </p:ext>
    </p:extLst>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4"/>
          <p:cNvSpPr txBox="1">
            <a:spLocks noChangeArrowheads="1"/>
          </p:cNvSpPr>
          <p:nvPr/>
        </p:nvSpPr>
        <p:spPr bwMode="auto">
          <a:xfrm>
            <a:off x="1905000" y="11430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sz="2400">
              <a:latin typeface="Times New Roman" pitchFamily="18" charset="0"/>
            </a:endParaRPr>
          </a:p>
        </p:txBody>
      </p:sp>
      <p:sp>
        <p:nvSpPr>
          <p:cNvPr id="19460" name="Text Box 28"/>
          <p:cNvSpPr txBox="1">
            <a:spLocks noChangeArrowheads="1"/>
          </p:cNvSpPr>
          <p:nvPr/>
        </p:nvSpPr>
        <p:spPr bwMode="auto">
          <a:xfrm>
            <a:off x="0" y="1219200"/>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smtClean="0">
                <a:solidFill>
                  <a:srgbClr val="990000"/>
                </a:solidFill>
                <a:latin typeface="Times New Roman" pitchFamily="18" charset="0"/>
              </a:rPr>
              <a:t>Bài </a:t>
            </a:r>
            <a:r>
              <a:rPr lang="vi-VN" sz="2000" b="1" smtClean="0">
                <a:solidFill>
                  <a:srgbClr val="990000"/>
                </a:solidFill>
                <a:latin typeface="Times New Roman" pitchFamily="18" charset="0"/>
              </a:rPr>
              <a:t>1</a:t>
            </a:r>
            <a:r>
              <a:rPr lang="en-US" sz="2000" b="1" smtClean="0">
                <a:solidFill>
                  <a:srgbClr val="990000"/>
                </a:solidFill>
                <a:latin typeface="Times New Roman" pitchFamily="18" charset="0"/>
              </a:rPr>
              <a:t>. </a:t>
            </a:r>
            <a:r>
              <a:rPr lang="en-US" sz="2000" b="1">
                <a:solidFill>
                  <a:srgbClr val="990000"/>
                </a:solidFill>
                <a:latin typeface="Times New Roman" pitchFamily="18" charset="0"/>
              </a:rPr>
              <a:t>Trong các ý </a:t>
            </a:r>
            <a:r>
              <a:rPr lang="en-US" sz="2000" b="1" smtClean="0">
                <a:solidFill>
                  <a:srgbClr val="990000"/>
                </a:solidFill>
                <a:latin typeface="Times New Roman" pitchFamily="18" charset="0"/>
              </a:rPr>
              <a:t>kiến </a:t>
            </a:r>
            <a:r>
              <a:rPr lang="en-US" sz="2000" b="1">
                <a:solidFill>
                  <a:srgbClr val="990000"/>
                </a:solidFill>
                <a:latin typeface="Times New Roman" pitchFamily="18" charset="0"/>
              </a:rPr>
              <a:t>dưới đây, ý kiến nào đúng? Vì sao? </a:t>
            </a:r>
          </a:p>
        </p:txBody>
      </p:sp>
      <p:graphicFrame>
        <p:nvGraphicFramePr>
          <p:cNvPr id="101435" name="Group 59"/>
          <p:cNvGraphicFramePr>
            <a:graphicFrameLocks noGrp="1"/>
          </p:cNvGraphicFramePr>
          <p:nvPr>
            <p:extLst>
              <p:ext uri="{D42A27DB-BD31-4B8C-83A1-F6EECF244321}">
                <p14:modId xmlns:p14="http://schemas.microsoft.com/office/powerpoint/2010/main" val="2806652517"/>
              </p:ext>
            </p:extLst>
          </p:nvPr>
        </p:nvGraphicFramePr>
        <p:xfrm>
          <a:off x="107504" y="1730731"/>
          <a:ext cx="8841010" cy="4969501"/>
        </p:xfrm>
        <a:graphic>
          <a:graphicData uri="http://schemas.openxmlformats.org/drawingml/2006/table">
            <a:tbl>
              <a:tblPr/>
              <a:tblGrid>
                <a:gridCol w="663076"/>
                <a:gridCol w="6778107"/>
                <a:gridCol w="1399827"/>
              </a:tblGrid>
              <a:tr h="91799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2060"/>
                          </a:solidFill>
                          <a:effectLst/>
                          <a:latin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2060"/>
                          </a:solidFill>
                          <a:effectLst/>
                          <a:latin typeface="Times New Roman" pitchFamily="18" charset="0"/>
                        </a:rPr>
                        <a:t>Trẻ em có quyền học tập, vui chơi giải trí và không phải làm gì.</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206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55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2060"/>
                          </a:solidFill>
                          <a:effectLst/>
                          <a:latin typeface="Times New Roman"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2060"/>
                          </a:solidFill>
                          <a:effectLst/>
                          <a:latin typeface="Times New Roman" pitchFamily="18" charset="0"/>
                        </a:rPr>
                        <a:t>Con có nghĩa vụ giúp đỡ cha mẹ các công việc trong gia đình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206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04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2060"/>
                          </a:solidFill>
                          <a:effectLst/>
                          <a:latin typeface="Times New Roman" pitchFamily="18"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2060"/>
                          </a:solidFill>
                          <a:effectLst/>
                          <a:latin typeface="Times New Roman" pitchFamily="18" charset="0"/>
                        </a:rPr>
                        <a:t>Trẻ em cần lao động kiếm tiền, góp phần nuôi dưỡng gia đình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206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86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2060"/>
                          </a:solidFill>
                          <a:effectLst/>
                          <a:latin typeface="Times New Roman" pitchFamily="18"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2060"/>
                          </a:solidFill>
                          <a:effectLst/>
                          <a:latin typeface="Times New Roman" pitchFamily="18" charset="0"/>
                        </a:rPr>
                        <a:t>Học nhiều cũng chẳng để làm gì, cứ làm ra nhiều tiền là tốt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206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394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2060"/>
                          </a:solidFill>
                          <a:effectLst/>
                          <a:latin typeface="Times New Roman" pitchFamily="18" charset="0"/>
                        </a:rPr>
                        <a:t>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2060"/>
                          </a:solidFill>
                          <a:effectLst/>
                          <a:latin typeface="Times New Roman" pitchFamily="18" charset="0"/>
                        </a:rPr>
                        <a:t>Tuổi nhỏ làm việc nhỏ, tùy theo sức của mình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206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86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2060"/>
                          </a:solidFill>
                          <a:effectLst/>
                          <a:latin typeface="Times New Roman" pitchFamily="18"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2060"/>
                          </a:solidFill>
                          <a:effectLst/>
                          <a:latin typeface="Times New Roman" pitchFamily="18" charset="0"/>
                        </a:rPr>
                        <a:t>Trẻ em có quyền được chăm sóc, nuôi dạy nên không phải tham gia lao động.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206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1437" name="Text Box 61"/>
          <p:cNvSpPr txBox="1">
            <a:spLocks noChangeArrowheads="1"/>
          </p:cNvSpPr>
          <p:nvPr/>
        </p:nvSpPr>
        <p:spPr bwMode="auto">
          <a:xfrm>
            <a:off x="7812360" y="2819400"/>
            <a:ext cx="10801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400" b="1" smtClean="0">
                <a:solidFill>
                  <a:srgbClr val="C00000"/>
                </a:solidFill>
                <a:latin typeface="Times New Roman" pitchFamily="18" charset="0"/>
              </a:rPr>
              <a:t>Đúng</a:t>
            </a:r>
            <a:endParaRPr lang="en-US" sz="2400" b="1">
              <a:solidFill>
                <a:srgbClr val="C00000"/>
              </a:solidFill>
              <a:latin typeface="Times New Roman" pitchFamily="18" charset="0"/>
            </a:endParaRPr>
          </a:p>
        </p:txBody>
      </p:sp>
      <p:sp>
        <p:nvSpPr>
          <p:cNvPr id="9" name="Text Box 2"/>
          <p:cNvSpPr txBox="1">
            <a:spLocks noChangeArrowheads="1"/>
          </p:cNvSpPr>
          <p:nvPr/>
        </p:nvSpPr>
        <p:spPr bwMode="auto">
          <a:xfrm>
            <a:off x="1782122" y="-1"/>
            <a:ext cx="7124700" cy="430887"/>
          </a:xfrm>
          <a:prstGeom prst="rect">
            <a:avLst/>
          </a:prstGeom>
          <a:solidFill>
            <a:srgbClr val="FFFF66"/>
          </a:solidFill>
          <a:ln w="9525">
            <a:solidFill>
              <a:srgbClr val="669900"/>
            </a:solidFill>
            <a:miter lim="800000"/>
            <a:headEnd/>
            <a:tailEnd/>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200" b="1" smtClean="0">
                <a:solidFill>
                  <a:srgbClr val="002060"/>
                </a:solidFill>
                <a:latin typeface="Times New Roman" pitchFamily="18" charset="0"/>
              </a:rPr>
              <a:t>QUYỀN VÀ NGHĨA VỤ LAO ĐỘNG CỦA CÔNG DÂN</a:t>
            </a:r>
            <a:endParaRPr lang="en-US" sz="2200">
              <a:solidFill>
                <a:srgbClr val="002060"/>
              </a:solidFill>
              <a:latin typeface="Times New Roman" pitchFamily="18" charset="0"/>
            </a:endParaRPr>
          </a:p>
        </p:txBody>
      </p:sp>
      <p:sp>
        <p:nvSpPr>
          <p:cNvPr id="10" name="TextBox 9"/>
          <p:cNvSpPr txBox="1"/>
          <p:nvPr/>
        </p:nvSpPr>
        <p:spPr>
          <a:xfrm>
            <a:off x="195486" y="45785"/>
            <a:ext cx="2095500" cy="430887"/>
          </a:xfrm>
          <a:prstGeom prst="rect">
            <a:avLst/>
          </a:prstGeom>
          <a:noFill/>
        </p:spPr>
        <p:txBody>
          <a:bodyPr wrap="square" rtlCol="0">
            <a:spAutoFit/>
          </a:bodyPr>
          <a:lstStyle/>
          <a:p>
            <a:r>
              <a:rPr lang="vi-VN" sz="2200" b="1" smtClean="0">
                <a:solidFill>
                  <a:srgbClr val="C00000"/>
                </a:solidFill>
              </a:rPr>
              <a:t>Bài 14 :</a:t>
            </a:r>
            <a:endParaRPr lang="en-US" sz="2200" b="1">
              <a:solidFill>
                <a:srgbClr val="C00000"/>
              </a:solidFill>
            </a:endParaRPr>
          </a:p>
        </p:txBody>
      </p:sp>
      <p:sp>
        <p:nvSpPr>
          <p:cNvPr id="11" name="Text Box 28"/>
          <p:cNvSpPr txBox="1">
            <a:spLocks noChangeArrowheads="1"/>
          </p:cNvSpPr>
          <p:nvPr/>
        </p:nvSpPr>
        <p:spPr bwMode="auto">
          <a:xfrm>
            <a:off x="0" y="836712"/>
            <a:ext cx="4038600"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900" b="1" smtClean="0">
                <a:solidFill>
                  <a:srgbClr val="C00000"/>
                </a:solidFill>
                <a:latin typeface="+mn-lt"/>
              </a:rPr>
              <a:t>III. Luyện tập:</a:t>
            </a:r>
            <a:endParaRPr lang="en-US" sz="1900" b="1">
              <a:solidFill>
                <a:srgbClr val="C00000"/>
              </a:solidFill>
              <a:latin typeface="+mn-lt"/>
            </a:endParaRPr>
          </a:p>
        </p:txBody>
      </p:sp>
      <p:sp>
        <p:nvSpPr>
          <p:cNvPr id="16" name="Text Box 61"/>
          <p:cNvSpPr txBox="1">
            <a:spLocks noChangeArrowheads="1"/>
          </p:cNvSpPr>
          <p:nvPr/>
        </p:nvSpPr>
        <p:spPr bwMode="auto">
          <a:xfrm>
            <a:off x="7812360" y="5343599"/>
            <a:ext cx="10801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400" b="1" smtClean="0">
                <a:solidFill>
                  <a:srgbClr val="C00000"/>
                </a:solidFill>
                <a:latin typeface="Times New Roman" pitchFamily="18" charset="0"/>
              </a:rPr>
              <a:t>Đúng</a:t>
            </a:r>
            <a:endParaRPr lang="en-US" sz="2400" b="1">
              <a:solidFill>
                <a:srgbClr val="C00000"/>
              </a:solidFill>
              <a:latin typeface="Times New Roman" pitchFamily="18" charset="0"/>
            </a:endParaRPr>
          </a:p>
        </p:txBody>
      </p:sp>
      <p:sp>
        <p:nvSpPr>
          <p:cNvPr id="17" name="Text Box 61"/>
          <p:cNvSpPr txBox="1">
            <a:spLocks noChangeArrowheads="1"/>
          </p:cNvSpPr>
          <p:nvPr/>
        </p:nvSpPr>
        <p:spPr bwMode="auto">
          <a:xfrm>
            <a:off x="7884368" y="6021288"/>
            <a:ext cx="10801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400" b="1" smtClean="0">
                <a:solidFill>
                  <a:srgbClr val="C00000"/>
                </a:solidFill>
                <a:latin typeface="Times New Roman" pitchFamily="18" charset="0"/>
              </a:rPr>
              <a:t>Sai</a:t>
            </a:r>
            <a:endParaRPr lang="en-US" sz="2400" b="1">
              <a:solidFill>
                <a:srgbClr val="C00000"/>
              </a:solidFill>
              <a:latin typeface="Times New Roman" pitchFamily="18" charset="0"/>
            </a:endParaRPr>
          </a:p>
        </p:txBody>
      </p:sp>
      <p:sp>
        <p:nvSpPr>
          <p:cNvPr id="18" name="Text Box 61"/>
          <p:cNvSpPr txBox="1">
            <a:spLocks noChangeArrowheads="1"/>
          </p:cNvSpPr>
          <p:nvPr/>
        </p:nvSpPr>
        <p:spPr bwMode="auto">
          <a:xfrm>
            <a:off x="7812360" y="4581128"/>
            <a:ext cx="10801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400" b="1" smtClean="0">
                <a:solidFill>
                  <a:srgbClr val="C00000"/>
                </a:solidFill>
                <a:latin typeface="Times New Roman" pitchFamily="18" charset="0"/>
              </a:rPr>
              <a:t>Sai</a:t>
            </a:r>
            <a:endParaRPr lang="en-US" sz="2400" b="1">
              <a:solidFill>
                <a:srgbClr val="C00000"/>
              </a:solidFill>
              <a:latin typeface="Times New Roman" pitchFamily="18" charset="0"/>
            </a:endParaRPr>
          </a:p>
        </p:txBody>
      </p:sp>
      <p:sp>
        <p:nvSpPr>
          <p:cNvPr id="19" name="Text Box 61"/>
          <p:cNvSpPr txBox="1">
            <a:spLocks noChangeArrowheads="1"/>
          </p:cNvSpPr>
          <p:nvPr/>
        </p:nvSpPr>
        <p:spPr bwMode="auto">
          <a:xfrm>
            <a:off x="7812360" y="3789040"/>
            <a:ext cx="10801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400" b="1" smtClean="0">
                <a:solidFill>
                  <a:srgbClr val="C00000"/>
                </a:solidFill>
                <a:latin typeface="Times New Roman" pitchFamily="18" charset="0"/>
              </a:rPr>
              <a:t>Sai</a:t>
            </a:r>
            <a:endParaRPr lang="en-US" sz="2400" b="1">
              <a:solidFill>
                <a:srgbClr val="C00000"/>
              </a:solidFill>
              <a:latin typeface="Times New Roman" pitchFamily="18" charset="0"/>
            </a:endParaRPr>
          </a:p>
        </p:txBody>
      </p:sp>
      <p:sp>
        <p:nvSpPr>
          <p:cNvPr id="20" name="Text Box 61"/>
          <p:cNvSpPr txBox="1">
            <a:spLocks noChangeArrowheads="1"/>
          </p:cNvSpPr>
          <p:nvPr/>
        </p:nvSpPr>
        <p:spPr bwMode="auto">
          <a:xfrm>
            <a:off x="7812360" y="2060848"/>
            <a:ext cx="10801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400" b="1" smtClean="0">
                <a:solidFill>
                  <a:srgbClr val="C00000"/>
                </a:solidFill>
                <a:latin typeface="Times New Roman" pitchFamily="18" charset="0"/>
              </a:rPr>
              <a:t>Sai</a:t>
            </a:r>
            <a:endParaRPr lang="en-US" sz="2400" b="1">
              <a:solidFill>
                <a:srgbClr val="C00000"/>
              </a:solidFill>
              <a:latin typeface="Times New Roman" pitchFamily="18" charset="0"/>
            </a:endParaRPr>
          </a:p>
        </p:txBody>
      </p:sp>
    </p:spTree>
    <p:extLst>
      <p:ext uri="{BB962C8B-B14F-4D97-AF65-F5344CB8AC3E}">
        <p14:creationId xmlns:p14="http://schemas.microsoft.com/office/powerpoint/2010/main" val="107962600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1000"/>
                                        <p:tgtEl>
                                          <p:spTgt spid="19460"/>
                                        </p:tgtEl>
                                      </p:cBhvr>
                                    </p:animEffect>
                                    <p:anim calcmode="lin" valueType="num">
                                      <p:cBhvr>
                                        <p:cTn id="8" dur="1000" fill="hold"/>
                                        <p:tgtEl>
                                          <p:spTgt spid="19460"/>
                                        </p:tgtEl>
                                        <p:attrNameLst>
                                          <p:attrName>ppt_x</p:attrName>
                                        </p:attrNameLst>
                                      </p:cBhvr>
                                      <p:tavLst>
                                        <p:tav tm="0">
                                          <p:val>
                                            <p:strVal val="#ppt_x"/>
                                          </p:val>
                                        </p:tav>
                                        <p:tav tm="100000">
                                          <p:val>
                                            <p:strVal val="#ppt_x"/>
                                          </p:val>
                                        </p:tav>
                                      </p:tavLst>
                                    </p:anim>
                                    <p:anim calcmode="lin" valueType="num">
                                      <p:cBhvr>
                                        <p:cTn id="9"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01435"/>
                                        </p:tgtEl>
                                        <p:attrNameLst>
                                          <p:attrName>style.visibility</p:attrName>
                                        </p:attrNameLst>
                                      </p:cBhvr>
                                      <p:to>
                                        <p:strVal val="visible"/>
                                      </p:to>
                                    </p:set>
                                    <p:animEffect transition="in" filter="blinds(horizontal)">
                                      <p:cBhvr>
                                        <p:cTn id="14" dur="500"/>
                                        <p:tgtEl>
                                          <p:spTgt spid="10143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01437"/>
                                        </p:tgtEl>
                                        <p:attrNameLst>
                                          <p:attrName>style.visibility</p:attrName>
                                        </p:attrNameLst>
                                      </p:cBhvr>
                                      <p:to>
                                        <p:strVal val="visible"/>
                                      </p:to>
                                    </p:set>
                                    <p:animEffect transition="in" filter="blinds(horizontal)">
                                      <p:cBhvr>
                                        <p:cTn id="24" dur="500"/>
                                        <p:tgtEl>
                                          <p:spTgt spid="10143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linds(horizont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linds(horizontal)">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01437" grpId="0"/>
      <p:bldP spid="16" grpId="0"/>
      <p:bldP spid="17" grpId="0"/>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4"/>
          <p:cNvSpPr txBox="1">
            <a:spLocks noChangeArrowheads="1"/>
          </p:cNvSpPr>
          <p:nvPr/>
        </p:nvSpPr>
        <p:spPr bwMode="auto">
          <a:xfrm>
            <a:off x="1905000" y="11430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sz="2400">
              <a:latin typeface="Times New Roman" pitchFamily="18" charset="0"/>
            </a:endParaRPr>
          </a:p>
        </p:txBody>
      </p:sp>
      <p:sp>
        <p:nvSpPr>
          <p:cNvPr id="20484" name="Text Box 28"/>
          <p:cNvSpPr txBox="1">
            <a:spLocks noChangeArrowheads="1"/>
          </p:cNvSpPr>
          <p:nvPr/>
        </p:nvSpPr>
        <p:spPr bwMode="auto">
          <a:xfrm>
            <a:off x="0" y="1171600"/>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C00000"/>
                </a:solidFill>
                <a:latin typeface="Times New Roman" pitchFamily="18" charset="0"/>
              </a:rPr>
              <a:t>Bài </a:t>
            </a:r>
            <a:r>
              <a:rPr lang="vi-VN" sz="2000" b="1" smtClean="0">
                <a:solidFill>
                  <a:srgbClr val="C00000"/>
                </a:solidFill>
                <a:latin typeface="Times New Roman" pitchFamily="18" charset="0"/>
              </a:rPr>
              <a:t>2:</a:t>
            </a:r>
            <a:r>
              <a:rPr lang="en-US" sz="2000" b="1" smtClean="0">
                <a:solidFill>
                  <a:srgbClr val="C00000"/>
                </a:solidFill>
                <a:latin typeface="Times New Roman" pitchFamily="18" charset="0"/>
              </a:rPr>
              <a:t> </a:t>
            </a:r>
            <a:r>
              <a:rPr lang="en-US" sz="2000" b="1">
                <a:solidFill>
                  <a:srgbClr val="C00000"/>
                </a:solidFill>
                <a:latin typeface="Times New Roman" pitchFamily="18" charset="0"/>
              </a:rPr>
              <a:t>Trong các quyền sau, quyền nào là quyền lao động?</a:t>
            </a:r>
          </a:p>
        </p:txBody>
      </p:sp>
      <p:graphicFrame>
        <p:nvGraphicFramePr>
          <p:cNvPr id="102438" name="Group 38"/>
          <p:cNvGraphicFramePr>
            <a:graphicFrameLocks noGrp="1"/>
          </p:cNvGraphicFramePr>
          <p:nvPr>
            <p:extLst>
              <p:ext uri="{D42A27DB-BD31-4B8C-83A1-F6EECF244321}">
                <p14:modId xmlns:p14="http://schemas.microsoft.com/office/powerpoint/2010/main" val="789880893"/>
              </p:ext>
            </p:extLst>
          </p:nvPr>
        </p:nvGraphicFramePr>
        <p:xfrm>
          <a:off x="0" y="1745505"/>
          <a:ext cx="9144000" cy="4995863"/>
        </p:xfrm>
        <a:graphic>
          <a:graphicData uri="http://schemas.openxmlformats.org/drawingml/2006/table">
            <a:tbl>
              <a:tblPr/>
              <a:tblGrid>
                <a:gridCol w="685800"/>
                <a:gridCol w="7010400"/>
                <a:gridCol w="1447800"/>
              </a:tblGrid>
              <a:tr h="8286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99"/>
                          </a:solidFill>
                          <a:effectLst/>
                          <a:latin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99"/>
                          </a:solidFill>
                          <a:effectLst/>
                          <a:latin typeface="Times New Roman" pitchFamily="18" charset="0"/>
                        </a:rPr>
                        <a:t>Quyền được thuê mướn lao động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55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99"/>
                          </a:solidFill>
                          <a:effectLst/>
                          <a:latin typeface="Times New Roman"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99"/>
                          </a:solidFill>
                          <a:effectLst/>
                          <a:latin typeface="Times New Roman" pitchFamily="18" charset="0"/>
                        </a:rPr>
                        <a:t>Quyền mở trường dạy học, đào tạo nghề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04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99"/>
                          </a:solidFill>
                          <a:effectLst/>
                          <a:latin typeface="Times New Roman" pitchFamily="18"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99"/>
                          </a:solidFill>
                          <a:effectLst/>
                          <a:latin typeface="Times New Roman" pitchFamily="18" charset="0"/>
                        </a:rPr>
                        <a:t>Quyền sở hữu tài sản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86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99"/>
                          </a:solidFill>
                          <a:effectLst/>
                          <a:latin typeface="Times New Roman" pitchFamily="18"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99"/>
                          </a:solidFill>
                          <a:effectLst/>
                          <a:latin typeface="Times New Roman" pitchFamily="18" charset="0"/>
                        </a:rPr>
                        <a:t>Quyền được thành lập công ti, doanh nghiệp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70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99"/>
                          </a:solidFill>
                          <a:effectLst/>
                          <a:latin typeface="Times New Roman" pitchFamily="18" charset="0"/>
                        </a:rPr>
                        <a:t>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99"/>
                          </a:solidFill>
                          <a:effectLst/>
                          <a:latin typeface="Times New Roman" pitchFamily="18" charset="0"/>
                        </a:rPr>
                        <a:t>Quyền sử dụng đất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55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99"/>
                          </a:solidFill>
                          <a:effectLst/>
                          <a:latin typeface="Times New Roman" pitchFamily="18"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99"/>
                          </a:solidFill>
                          <a:effectLst/>
                          <a:latin typeface="Times New Roman" pitchFamily="18" charset="0"/>
                        </a:rPr>
                        <a:t>Quyền tự do kinh doanh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16" name="Text Box 74"/>
          <p:cNvSpPr txBox="1">
            <a:spLocks noChangeArrowheads="1"/>
          </p:cNvSpPr>
          <p:nvPr/>
        </p:nvSpPr>
        <p:spPr bwMode="auto">
          <a:xfrm>
            <a:off x="8305800" y="42672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2400">
              <a:latin typeface="Times New Roman" pitchFamily="18" charset="0"/>
            </a:endParaRPr>
          </a:p>
        </p:txBody>
      </p:sp>
      <p:sp>
        <p:nvSpPr>
          <p:cNvPr id="102483" name="Text Box 83"/>
          <p:cNvSpPr txBox="1">
            <a:spLocks noChangeArrowheads="1"/>
          </p:cNvSpPr>
          <p:nvPr/>
        </p:nvSpPr>
        <p:spPr bwMode="auto">
          <a:xfrm>
            <a:off x="8106697" y="2027445"/>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FF0000"/>
                </a:solidFill>
                <a:latin typeface="Times New Roman" pitchFamily="18" charset="0"/>
              </a:rPr>
              <a:t>X</a:t>
            </a:r>
          </a:p>
        </p:txBody>
      </p:sp>
      <p:sp>
        <p:nvSpPr>
          <p:cNvPr id="12" name="Text Box 2"/>
          <p:cNvSpPr txBox="1">
            <a:spLocks noChangeArrowheads="1"/>
          </p:cNvSpPr>
          <p:nvPr/>
        </p:nvSpPr>
        <p:spPr bwMode="auto">
          <a:xfrm>
            <a:off x="1782122" y="-1"/>
            <a:ext cx="7124700" cy="430887"/>
          </a:xfrm>
          <a:prstGeom prst="rect">
            <a:avLst/>
          </a:prstGeom>
          <a:solidFill>
            <a:srgbClr val="FFFF66"/>
          </a:solidFill>
          <a:ln w="9525">
            <a:solidFill>
              <a:srgbClr val="669900"/>
            </a:solidFill>
            <a:miter lim="800000"/>
            <a:headEnd/>
            <a:tailEnd/>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200" b="1" smtClean="0">
                <a:solidFill>
                  <a:srgbClr val="002060"/>
                </a:solidFill>
                <a:latin typeface="Times New Roman" pitchFamily="18" charset="0"/>
              </a:rPr>
              <a:t>QUYỀN VÀ NGHĨA VỤ LAO ĐỘNG CỦA CÔNG DÂN</a:t>
            </a:r>
            <a:endParaRPr lang="en-US" sz="2200">
              <a:solidFill>
                <a:srgbClr val="002060"/>
              </a:solidFill>
              <a:latin typeface="Times New Roman" pitchFamily="18" charset="0"/>
            </a:endParaRPr>
          </a:p>
        </p:txBody>
      </p:sp>
      <p:sp>
        <p:nvSpPr>
          <p:cNvPr id="13" name="TextBox 12"/>
          <p:cNvSpPr txBox="1"/>
          <p:nvPr/>
        </p:nvSpPr>
        <p:spPr>
          <a:xfrm>
            <a:off x="195486" y="45785"/>
            <a:ext cx="2095500" cy="430887"/>
          </a:xfrm>
          <a:prstGeom prst="rect">
            <a:avLst/>
          </a:prstGeom>
          <a:noFill/>
        </p:spPr>
        <p:txBody>
          <a:bodyPr wrap="square" rtlCol="0">
            <a:spAutoFit/>
          </a:bodyPr>
          <a:lstStyle/>
          <a:p>
            <a:r>
              <a:rPr lang="vi-VN" sz="2200" b="1" smtClean="0">
                <a:solidFill>
                  <a:srgbClr val="C00000"/>
                </a:solidFill>
              </a:rPr>
              <a:t>Bài 14 :</a:t>
            </a:r>
            <a:endParaRPr lang="en-US" sz="2200" b="1">
              <a:solidFill>
                <a:srgbClr val="C00000"/>
              </a:solidFill>
            </a:endParaRPr>
          </a:p>
        </p:txBody>
      </p:sp>
      <p:sp>
        <p:nvSpPr>
          <p:cNvPr id="16" name="Text Box 28"/>
          <p:cNvSpPr txBox="1">
            <a:spLocks noChangeArrowheads="1"/>
          </p:cNvSpPr>
          <p:nvPr/>
        </p:nvSpPr>
        <p:spPr bwMode="auto">
          <a:xfrm>
            <a:off x="0" y="764704"/>
            <a:ext cx="4038600"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900" b="1" smtClean="0">
                <a:solidFill>
                  <a:srgbClr val="C00000"/>
                </a:solidFill>
                <a:latin typeface="+mn-lt"/>
              </a:rPr>
              <a:t>III. Luyện tập:</a:t>
            </a:r>
            <a:endParaRPr lang="en-US" sz="1900" b="1">
              <a:solidFill>
                <a:srgbClr val="C00000"/>
              </a:solidFill>
              <a:latin typeface="+mn-lt"/>
            </a:endParaRPr>
          </a:p>
        </p:txBody>
      </p:sp>
      <p:sp>
        <p:nvSpPr>
          <p:cNvPr id="17" name="Text Box 83"/>
          <p:cNvSpPr txBox="1">
            <a:spLocks noChangeArrowheads="1"/>
          </p:cNvSpPr>
          <p:nvPr/>
        </p:nvSpPr>
        <p:spPr bwMode="auto">
          <a:xfrm>
            <a:off x="8079658" y="2780928"/>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FF0000"/>
                </a:solidFill>
                <a:latin typeface="Times New Roman" pitchFamily="18" charset="0"/>
              </a:rPr>
              <a:t>X</a:t>
            </a:r>
          </a:p>
        </p:txBody>
      </p:sp>
      <p:sp>
        <p:nvSpPr>
          <p:cNvPr id="18" name="Text Box 83"/>
          <p:cNvSpPr txBox="1">
            <a:spLocks noChangeArrowheads="1"/>
          </p:cNvSpPr>
          <p:nvPr/>
        </p:nvSpPr>
        <p:spPr bwMode="auto">
          <a:xfrm>
            <a:off x="8172400" y="6068144"/>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FF0000"/>
                </a:solidFill>
                <a:latin typeface="Times New Roman" pitchFamily="18" charset="0"/>
              </a:rPr>
              <a:t>X</a:t>
            </a:r>
          </a:p>
        </p:txBody>
      </p:sp>
      <p:sp>
        <p:nvSpPr>
          <p:cNvPr id="19" name="Text Box 83"/>
          <p:cNvSpPr txBox="1">
            <a:spLocks noChangeArrowheads="1"/>
          </p:cNvSpPr>
          <p:nvPr/>
        </p:nvSpPr>
        <p:spPr bwMode="auto">
          <a:xfrm>
            <a:off x="8143056" y="4437112"/>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FF0000"/>
                </a:solidFill>
                <a:latin typeface="Times New Roman" pitchFamily="18" charset="0"/>
              </a:rPr>
              <a:t>X</a:t>
            </a:r>
          </a:p>
        </p:txBody>
      </p:sp>
    </p:spTree>
    <p:extLst>
      <p:ext uri="{BB962C8B-B14F-4D97-AF65-F5344CB8AC3E}">
        <p14:creationId xmlns:p14="http://schemas.microsoft.com/office/powerpoint/2010/main" val="122305743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500"/>
                                        <p:tgtEl>
                                          <p:spTgt spid="2048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38"/>
                                        </p:tgtEl>
                                        <p:attrNameLst>
                                          <p:attrName>style.visibility</p:attrName>
                                        </p:attrNameLst>
                                      </p:cBhvr>
                                      <p:to>
                                        <p:strVal val="visible"/>
                                      </p:to>
                                    </p:set>
                                    <p:animEffect transition="in" filter="blinds(horizontal)">
                                      <p:cBhvr>
                                        <p:cTn id="12" dur="500"/>
                                        <p:tgtEl>
                                          <p:spTgt spid="1024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83"/>
                                        </p:tgtEl>
                                        <p:attrNameLst>
                                          <p:attrName>style.visibility</p:attrName>
                                        </p:attrNameLst>
                                      </p:cBhvr>
                                      <p:to>
                                        <p:strVal val="visible"/>
                                      </p:to>
                                    </p:set>
                                    <p:animEffect transition="in" filter="blinds(horizontal)">
                                      <p:cBhvr>
                                        <p:cTn id="17" dur="500"/>
                                        <p:tgtEl>
                                          <p:spTgt spid="10248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102483"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403244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7"/>
          <p:cNvSpPr txBox="1">
            <a:spLocks noChangeArrowheads="1"/>
          </p:cNvSpPr>
          <p:nvPr/>
        </p:nvSpPr>
        <p:spPr bwMode="auto">
          <a:xfrm>
            <a:off x="323528" y="5334000"/>
            <a:ext cx="32403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vi-VN" sz="2400" b="1" smtClean="0">
                <a:solidFill>
                  <a:srgbClr val="FF0000"/>
                </a:solidFill>
                <a:latin typeface="Times New Roman" pitchFamily="18" charset="0"/>
              </a:rPr>
              <a:t>«</a:t>
            </a:r>
            <a:r>
              <a:rPr lang="en-US" sz="2400" b="1" smtClean="0">
                <a:solidFill>
                  <a:srgbClr val="FF0000"/>
                </a:solidFill>
                <a:latin typeface="Times New Roman" pitchFamily="18" charset="0"/>
              </a:rPr>
              <a:t>Há </a:t>
            </a:r>
            <a:r>
              <a:rPr lang="en-US" sz="2400" b="1">
                <a:solidFill>
                  <a:srgbClr val="FF0000"/>
                </a:solidFill>
                <a:latin typeface="Times New Roman" pitchFamily="18" charset="0"/>
              </a:rPr>
              <a:t>miệng chờ </a:t>
            </a:r>
            <a:r>
              <a:rPr lang="en-US" sz="2400" b="1" smtClean="0">
                <a:solidFill>
                  <a:srgbClr val="FF0000"/>
                </a:solidFill>
                <a:latin typeface="Times New Roman" pitchFamily="18" charset="0"/>
              </a:rPr>
              <a:t>sung</a:t>
            </a:r>
            <a:r>
              <a:rPr lang="vi-VN" sz="2400" b="1" smtClean="0">
                <a:solidFill>
                  <a:srgbClr val="FF0000"/>
                </a:solidFill>
                <a:latin typeface="Times New Roman" pitchFamily="18" charset="0"/>
              </a:rPr>
              <a:t>»</a:t>
            </a:r>
            <a:endParaRPr lang="en-US" sz="2400" b="1">
              <a:solidFill>
                <a:srgbClr val="FF0000"/>
              </a:solidFill>
              <a:latin typeface="Times New Roman" pitchFamily="18" charset="0"/>
            </a:endParaRPr>
          </a:p>
          <a:p>
            <a:pPr algn="r" eaLnBrk="1" hangingPunct="1">
              <a:spcBef>
                <a:spcPct val="50000"/>
              </a:spcBef>
            </a:pPr>
            <a:r>
              <a:rPr lang="en-US" sz="2000" b="1" i="1">
                <a:solidFill>
                  <a:srgbClr val="FF0000"/>
                </a:solidFill>
                <a:latin typeface="Times New Roman" pitchFamily="18" charset="0"/>
              </a:rPr>
              <a:t>(Thành ngữ)</a:t>
            </a:r>
          </a:p>
        </p:txBody>
      </p:sp>
      <p:grpSp>
        <p:nvGrpSpPr>
          <p:cNvPr id="6" name="Group 5"/>
          <p:cNvGrpSpPr/>
          <p:nvPr/>
        </p:nvGrpSpPr>
        <p:grpSpPr>
          <a:xfrm>
            <a:off x="4637856" y="43408"/>
            <a:ext cx="4038600" cy="5257800"/>
            <a:chOff x="0" y="0"/>
            <a:chExt cx="4038600" cy="5257800"/>
          </a:xfrm>
        </p:grpSpPr>
        <p:pic>
          <p:nvPicPr>
            <p:cNvPr id="7" name="Picture 5" descr="ANd9GcQPvOEhMGpZGRaAakHW8n3HuUgVK4uEK9OzIcJdiZHOkhmgfXykQQK8Zb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38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FNPCA95B9XTCAE6PIU3CAGC98OOCAWE2I0GCAHJRC7QCAAWSGZ6CAVHPM6WCA0MBYQ9CAL5PQRECAJZMK7XCAX9BR42CAK3T352CATD04D8CA8161RYCAMUYMLSCAE3BKHFCA2N323WCA2UXP4HCAYM1HC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71800"/>
              <a:ext cx="2133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RTMKCAJ81NZWCALTZZR0CABW1POWCADFW2GQCAB36JQOCAAV5EJXCAQK0BJXCAKF7SM9CA6TFDTNCAJ32AZECAT16TTSCAA7DK93CA7KN10SCAWXUBFLCAKISXVFCAFL8BIECADG5TJZCAJKYGSFCA42XI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2971800"/>
              <a:ext cx="1905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3"/>
          <p:cNvSpPr txBox="1">
            <a:spLocks noChangeArrowheads="1"/>
          </p:cNvSpPr>
          <p:nvPr/>
        </p:nvSpPr>
        <p:spPr>
          <a:xfrm>
            <a:off x="4355976" y="5085184"/>
            <a:ext cx="4788024" cy="14478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buFontTx/>
              <a:buNone/>
            </a:pPr>
            <a:r>
              <a:rPr lang="en-US" sz="2400" i="1" smtClean="0">
                <a:latin typeface="Times New Roman" pitchFamily="18" charset="0"/>
              </a:rPr>
              <a:t>.</a:t>
            </a:r>
          </a:p>
          <a:p>
            <a:pPr algn="ctr">
              <a:lnSpc>
                <a:spcPct val="90000"/>
              </a:lnSpc>
              <a:buFontTx/>
              <a:buNone/>
            </a:pPr>
            <a:r>
              <a:rPr lang="en-US" sz="2400" b="1" smtClean="0">
                <a:solidFill>
                  <a:srgbClr val="FF0000"/>
                </a:solidFill>
                <a:latin typeface="Times New Roman" pitchFamily="18" charset="0"/>
              </a:rPr>
              <a:t>Bàn tay ta làm nên tất cả</a:t>
            </a:r>
          </a:p>
          <a:p>
            <a:pPr algn="ctr">
              <a:lnSpc>
                <a:spcPct val="90000"/>
              </a:lnSpc>
              <a:buFontTx/>
              <a:buNone/>
            </a:pPr>
            <a:r>
              <a:rPr lang="en-US" sz="2400" b="1" smtClean="0">
                <a:solidFill>
                  <a:srgbClr val="FF0000"/>
                </a:solidFill>
                <a:latin typeface="Times New Roman" pitchFamily="18" charset="0"/>
              </a:rPr>
              <a:t>Có sức người, sỏi đá cũng thành cơm</a:t>
            </a:r>
            <a:endParaRPr lang="vi-VN" sz="2400" b="1" smtClean="0">
              <a:solidFill>
                <a:srgbClr val="FF0000"/>
              </a:solidFill>
              <a:latin typeface="Times New Roman" pitchFamily="18" charset="0"/>
            </a:endParaRPr>
          </a:p>
          <a:p>
            <a:pPr algn="r">
              <a:lnSpc>
                <a:spcPct val="90000"/>
              </a:lnSpc>
              <a:buFontTx/>
              <a:buNone/>
            </a:pPr>
            <a:r>
              <a:rPr lang="en-US" sz="2000" b="1" i="1" smtClean="0">
                <a:solidFill>
                  <a:srgbClr val="FF0000"/>
                </a:solidFill>
                <a:latin typeface="Times New Roman" pitchFamily="18" charset="0"/>
              </a:rPr>
              <a:t>(Hoàng Trung Thông) </a:t>
            </a:r>
          </a:p>
        </p:txBody>
      </p:sp>
    </p:spTree>
    <p:extLst>
      <p:ext uri="{BB962C8B-B14F-4D97-AF65-F5344CB8AC3E}">
        <p14:creationId xmlns:p14="http://schemas.microsoft.com/office/powerpoint/2010/main" val="209758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linds(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blinds(horizontal)">
                                      <p:cBhvr>
                                        <p:cTn id="27" dur="500"/>
                                        <p:tgtEl>
                                          <p:spTgt spid="10">
                                            <p:txEl>
                                              <p:pRg st="1" end="1"/>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Effect transition="in" filter="blinds(horizontal)">
                                      <p:cBhvr>
                                        <p:cTn id="30" dur="500"/>
                                        <p:tgtEl>
                                          <p:spTgt spid="10">
                                            <p:txEl>
                                              <p:pRg st="2" end="2"/>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blinds(horizontal)">
                                      <p:cBhvr>
                                        <p:cTn id="33"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990600" y="1041772"/>
            <a:ext cx="7543800" cy="3859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30000"/>
              </a:spcBef>
              <a:spcAft>
                <a:spcPct val="5000"/>
              </a:spcAft>
            </a:pPr>
            <a:r>
              <a:rPr lang="en-US" sz="2400" b="1" smtClean="0">
                <a:solidFill>
                  <a:srgbClr val="002060"/>
                </a:solidFill>
                <a:latin typeface="Times New Roman" pitchFamily="18" charset="0"/>
              </a:rPr>
              <a:t>Bài cũ:</a:t>
            </a:r>
          </a:p>
          <a:p>
            <a:pPr algn="just" eaLnBrk="1" hangingPunct="1">
              <a:lnSpc>
                <a:spcPct val="90000"/>
              </a:lnSpc>
              <a:spcBef>
                <a:spcPct val="30000"/>
              </a:spcBef>
              <a:spcAft>
                <a:spcPct val="5000"/>
              </a:spcAft>
            </a:pPr>
            <a:r>
              <a:rPr lang="en-US" sz="2400" smtClean="0">
                <a:solidFill>
                  <a:srgbClr val="002060"/>
                </a:solidFill>
                <a:latin typeface="Times New Roman" pitchFamily="18" charset="0"/>
              </a:rPr>
              <a:t>- Học bài theo nội dung bài học </a:t>
            </a:r>
            <a:endParaRPr lang="vi-VN" sz="2400" smtClean="0">
              <a:solidFill>
                <a:srgbClr val="002060"/>
              </a:solidFill>
              <a:latin typeface="Times New Roman" pitchFamily="18" charset="0"/>
            </a:endParaRPr>
          </a:p>
          <a:p>
            <a:pPr algn="just" eaLnBrk="1" hangingPunct="1">
              <a:lnSpc>
                <a:spcPct val="90000"/>
              </a:lnSpc>
              <a:spcBef>
                <a:spcPct val="30000"/>
              </a:spcBef>
              <a:spcAft>
                <a:spcPct val="5000"/>
              </a:spcAft>
            </a:pPr>
            <a:r>
              <a:rPr lang="en-US" sz="2400" smtClean="0">
                <a:solidFill>
                  <a:srgbClr val="002060"/>
                </a:solidFill>
                <a:latin typeface="Times New Roman" pitchFamily="18" charset="0"/>
              </a:rPr>
              <a:t>- Làm hoàn thành</a:t>
            </a:r>
            <a:r>
              <a:rPr lang="vi-VN" sz="2400" smtClean="0">
                <a:solidFill>
                  <a:srgbClr val="002060"/>
                </a:solidFill>
                <a:latin typeface="Times New Roman" pitchFamily="18" charset="0"/>
              </a:rPr>
              <a:t>: -</a:t>
            </a:r>
            <a:r>
              <a:rPr lang="en-US" sz="2400" smtClean="0">
                <a:solidFill>
                  <a:srgbClr val="002060"/>
                </a:solidFill>
                <a:latin typeface="Times New Roman" pitchFamily="18" charset="0"/>
              </a:rPr>
              <a:t> các bài tập 1,</a:t>
            </a:r>
            <a:r>
              <a:rPr lang="vi-VN" sz="2400" smtClean="0">
                <a:solidFill>
                  <a:srgbClr val="002060"/>
                </a:solidFill>
                <a:latin typeface="Times New Roman" pitchFamily="18" charset="0"/>
              </a:rPr>
              <a:t> 2 trang 50</a:t>
            </a:r>
            <a:r>
              <a:rPr lang="en-US" sz="2400" smtClean="0">
                <a:solidFill>
                  <a:srgbClr val="002060"/>
                </a:solidFill>
                <a:latin typeface="Times New Roman" pitchFamily="18" charset="0"/>
              </a:rPr>
              <a:t> SGK</a:t>
            </a:r>
            <a:endParaRPr lang="vi-VN" sz="2400" smtClean="0">
              <a:solidFill>
                <a:srgbClr val="002060"/>
              </a:solidFill>
              <a:latin typeface="Times New Roman" pitchFamily="18" charset="0"/>
            </a:endParaRPr>
          </a:p>
          <a:p>
            <a:pPr algn="just" eaLnBrk="1" hangingPunct="1">
              <a:lnSpc>
                <a:spcPct val="90000"/>
              </a:lnSpc>
              <a:spcBef>
                <a:spcPct val="30000"/>
              </a:spcBef>
              <a:spcAft>
                <a:spcPct val="5000"/>
              </a:spcAft>
            </a:pPr>
            <a:r>
              <a:rPr lang="vi-VN" sz="2400" smtClean="0">
                <a:solidFill>
                  <a:srgbClr val="002060"/>
                </a:solidFill>
                <a:latin typeface="Times New Roman" pitchFamily="18" charset="0"/>
              </a:rPr>
              <a:t>- Lựa chọn trong các bài 3,4,6,7 và bài đọc thêm Sách thực hành</a:t>
            </a:r>
            <a:endParaRPr lang="en-US" sz="2400" smtClean="0">
              <a:solidFill>
                <a:srgbClr val="002060"/>
              </a:solidFill>
              <a:latin typeface="Times New Roman" pitchFamily="18" charset="0"/>
            </a:endParaRPr>
          </a:p>
          <a:p>
            <a:pPr algn="just" eaLnBrk="1" hangingPunct="1">
              <a:lnSpc>
                <a:spcPct val="90000"/>
              </a:lnSpc>
              <a:spcBef>
                <a:spcPct val="30000"/>
              </a:spcBef>
              <a:spcAft>
                <a:spcPct val="5000"/>
              </a:spcAft>
            </a:pPr>
            <a:r>
              <a:rPr lang="en-US" sz="2400" smtClean="0">
                <a:solidFill>
                  <a:srgbClr val="002060"/>
                </a:solidFill>
                <a:latin typeface="Times New Roman" pitchFamily="18" charset="0"/>
              </a:rPr>
              <a:t>- Sưu tầm những câu ca dao, tục ngữ nói về lao động </a:t>
            </a:r>
          </a:p>
          <a:p>
            <a:pPr eaLnBrk="1" hangingPunct="1">
              <a:lnSpc>
                <a:spcPct val="90000"/>
              </a:lnSpc>
              <a:spcBef>
                <a:spcPct val="30000"/>
              </a:spcBef>
              <a:spcAft>
                <a:spcPct val="5000"/>
              </a:spcAft>
            </a:pPr>
            <a:r>
              <a:rPr lang="en-US" sz="2400" b="1" smtClean="0">
                <a:solidFill>
                  <a:srgbClr val="002060"/>
                </a:solidFill>
                <a:latin typeface="Times New Roman" pitchFamily="18" charset="0"/>
              </a:rPr>
              <a:t>Bài mới:</a:t>
            </a:r>
          </a:p>
          <a:p>
            <a:pPr algn="just" eaLnBrk="1" hangingPunct="1">
              <a:lnSpc>
                <a:spcPct val="90000"/>
              </a:lnSpc>
              <a:spcBef>
                <a:spcPct val="30000"/>
              </a:spcBef>
              <a:spcAft>
                <a:spcPct val="5000"/>
              </a:spcAft>
            </a:pPr>
            <a:r>
              <a:rPr lang="en-US" sz="2400" smtClean="0">
                <a:solidFill>
                  <a:srgbClr val="002060"/>
                </a:solidFill>
                <a:latin typeface="Times New Roman" pitchFamily="18" charset="0"/>
              </a:rPr>
              <a:t>Chuẩn bị </a:t>
            </a:r>
            <a:r>
              <a:rPr lang="vi-VN" sz="2400" smtClean="0">
                <a:solidFill>
                  <a:srgbClr val="002060"/>
                </a:solidFill>
                <a:latin typeface="Times New Roman" pitchFamily="18" charset="0"/>
              </a:rPr>
              <a:t>bài 15: Vi phạm pháp luật và trách nhiệm pháp lí của công dân</a:t>
            </a:r>
            <a:endParaRPr lang="en-US" sz="2400" i="1">
              <a:solidFill>
                <a:srgbClr val="002060"/>
              </a:solidFill>
              <a:latin typeface="Times New Roman" pitchFamily="18" charset="0"/>
            </a:endParaRPr>
          </a:p>
        </p:txBody>
      </p:sp>
      <p:sp>
        <p:nvSpPr>
          <p:cNvPr id="22531" name="Text Box 6"/>
          <p:cNvSpPr txBox="1">
            <a:spLocks noChangeArrowheads="1"/>
          </p:cNvSpPr>
          <p:nvPr/>
        </p:nvSpPr>
        <p:spPr bwMode="auto">
          <a:xfrm>
            <a:off x="990600" y="292387"/>
            <a:ext cx="7391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vi-VN" sz="3200" b="1" smtClean="0">
                <a:solidFill>
                  <a:srgbClr val="FF0000"/>
                </a:solidFill>
                <a:latin typeface="Times New Roman" pitchFamily="18" charset="0"/>
              </a:rPr>
              <a:t>DẶN DÒ</a:t>
            </a:r>
            <a:endParaRPr lang="en-US" sz="3200" b="1">
              <a:solidFill>
                <a:srgbClr val="FF0000"/>
              </a:solidFill>
              <a:latin typeface="Times New Roman" pitchFamily="18" charset="0"/>
            </a:endParaRPr>
          </a:p>
        </p:txBody>
      </p:sp>
    </p:spTree>
    <p:extLst>
      <p:ext uri="{BB962C8B-B14F-4D97-AF65-F5344CB8AC3E}">
        <p14:creationId xmlns:p14="http://schemas.microsoft.com/office/powerpoint/2010/main" val="54595102"/>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3886200" cy="868363"/>
          </a:xfrm>
          <a:solidFill>
            <a:schemeClr val="accent1">
              <a:lumMod val="75000"/>
            </a:schemeClr>
          </a:solidFill>
        </p:spPr>
        <p:txBody>
          <a:bodyPr rtlCol="0">
            <a:normAutofit/>
          </a:bodyPr>
          <a:lstStyle/>
          <a:p>
            <a:pPr fontAlgn="auto">
              <a:spcAft>
                <a:spcPts val="0"/>
              </a:spcAft>
              <a:defRPr/>
            </a:pPr>
            <a:r>
              <a:rPr lang="vi-VN" sz="3600" b="1" smtClean="0"/>
              <a:t>THỜI KÌ ĐỒ ĐÁ</a:t>
            </a:r>
            <a:endParaRPr lang="en-US" sz="3600" b="1" smtClean="0"/>
          </a:p>
        </p:txBody>
      </p:sp>
      <p:pic>
        <p:nvPicPr>
          <p:cNvPr id="307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743200" y="2643188"/>
            <a:ext cx="3657600" cy="2438400"/>
          </a:xfrm>
        </p:spPr>
      </p:pic>
      <p:pic>
        <p:nvPicPr>
          <p:cNvPr id="5" name="Picture 6" descr="san bat"/>
          <p:cNvPicPr>
            <a:picLocks noChangeAspect="1" noChangeArrowheads="1"/>
          </p:cNvPicPr>
          <p:nvPr/>
        </p:nvPicPr>
        <p:blipFill>
          <a:blip r:embed="rId3">
            <a:extLst>
              <a:ext uri="{28A0092B-C50C-407E-A947-70E740481C1C}">
                <a14:useLocalDpi xmlns:a14="http://schemas.microsoft.com/office/drawing/2010/main" val="0"/>
              </a:ext>
            </a:extLst>
          </a:blip>
          <a:srcRect b="24001"/>
          <a:stretch>
            <a:fillRect/>
          </a:stretch>
        </p:blipFill>
        <p:spPr bwMode="auto">
          <a:xfrm>
            <a:off x="0" y="0"/>
            <a:ext cx="472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838200" y="6096000"/>
            <a:ext cx="3124200" cy="655638"/>
          </a:xfrm>
          <a:prstGeom prst="rect">
            <a:avLst/>
          </a:prstGeom>
          <a:solidFill>
            <a:schemeClr val="accent1"/>
          </a:solidFill>
          <a:ln w="76200" cap="rnd">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a:solidFill>
                  <a:srgbClr val="FF3300"/>
                </a:solidFill>
                <a:latin typeface="Times New Roman" pitchFamily="18" charset="0"/>
              </a:rPr>
              <a:t>SĂN BẮT</a:t>
            </a:r>
          </a:p>
        </p:txBody>
      </p:sp>
      <p:pic>
        <p:nvPicPr>
          <p:cNvPr id="7" name="Picture 8" descr="hai luom"/>
          <p:cNvPicPr>
            <a:picLocks noChangeAspect="1" noChangeArrowheads="1"/>
          </p:cNvPicPr>
          <p:nvPr/>
        </p:nvPicPr>
        <p:blipFill>
          <a:blip r:embed="rId4">
            <a:extLst>
              <a:ext uri="{28A0092B-C50C-407E-A947-70E740481C1C}">
                <a14:useLocalDpi xmlns:a14="http://schemas.microsoft.com/office/drawing/2010/main" val="0"/>
              </a:ext>
            </a:extLst>
          </a:blip>
          <a:srcRect l="10001"/>
          <a:stretch>
            <a:fillRect/>
          </a:stretch>
        </p:blipFill>
        <p:spPr bwMode="auto">
          <a:xfrm>
            <a:off x="4724400" y="0"/>
            <a:ext cx="44196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9"/>
          <p:cNvSpPr txBox="1">
            <a:spLocks noChangeArrowheads="1"/>
          </p:cNvSpPr>
          <p:nvPr/>
        </p:nvSpPr>
        <p:spPr bwMode="auto">
          <a:xfrm>
            <a:off x="5257800" y="6096000"/>
            <a:ext cx="3657600" cy="655638"/>
          </a:xfrm>
          <a:prstGeom prst="rect">
            <a:avLst/>
          </a:prstGeom>
          <a:solidFill>
            <a:schemeClr val="accent1"/>
          </a:solidFill>
          <a:ln w="76200" cap="rnd">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a:solidFill>
                  <a:srgbClr val="FF3300"/>
                </a:solidFill>
                <a:latin typeface="Times New Roman" pitchFamily="18" charset="0"/>
              </a:rPr>
              <a:t>HÁI LƯỢM</a:t>
            </a:r>
          </a:p>
        </p:txBody>
      </p:sp>
    </p:spTree>
    <p:extLst>
      <p:ext uri="{BB962C8B-B14F-4D97-AF65-F5344CB8AC3E}">
        <p14:creationId xmlns:p14="http://schemas.microsoft.com/office/powerpoint/2010/main" val="596034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smtClean="0"/>
          </a:p>
        </p:txBody>
      </p:sp>
      <p:pic>
        <p:nvPicPr>
          <p:cNvPr id="4099"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4100" name="TextBox 8"/>
          <p:cNvSpPr txBox="1">
            <a:spLocks noChangeArrowheads="1"/>
          </p:cNvSpPr>
          <p:nvPr/>
        </p:nvSpPr>
        <p:spPr bwMode="auto">
          <a:xfrm>
            <a:off x="152400" y="304800"/>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vi-VN" sz="2800" b="1">
                <a:solidFill>
                  <a:srgbClr val="C00000"/>
                </a:solidFill>
              </a:rPr>
              <a:t>GDCD LỚP 9</a:t>
            </a:r>
            <a:endParaRPr lang="en-US" sz="2800" b="1">
              <a:solidFill>
                <a:srgbClr val="C00000"/>
              </a:solidFill>
            </a:endParaRPr>
          </a:p>
        </p:txBody>
      </p:sp>
      <p:sp>
        <p:nvSpPr>
          <p:cNvPr id="10" name="TextBox 9"/>
          <p:cNvSpPr txBox="1"/>
          <p:nvPr/>
        </p:nvSpPr>
        <p:spPr>
          <a:xfrm>
            <a:off x="3505200" y="1371600"/>
            <a:ext cx="2590800" cy="769938"/>
          </a:xfrm>
          <a:prstGeom prst="rect">
            <a:avLst/>
          </a:prstGeom>
          <a:noFill/>
        </p:spPr>
        <p:txBody>
          <a:bodyPr>
            <a:spAutoFit/>
          </a:bodyPr>
          <a:lstStyle/>
          <a:p>
            <a:pPr>
              <a:defRPr/>
            </a:pPr>
            <a:r>
              <a:rPr lang="vi-VN" sz="4400" b="1">
                <a:solidFill>
                  <a:srgbClr val="003300"/>
                </a:solidFill>
                <a:latin typeface="+mn-lt"/>
              </a:rPr>
              <a:t>BÀI 14 :</a:t>
            </a:r>
            <a:endParaRPr lang="en-US" sz="4400" b="1">
              <a:solidFill>
                <a:srgbClr val="003300"/>
              </a:solidFill>
              <a:latin typeface="+mn-lt"/>
            </a:endParaRPr>
          </a:p>
        </p:txBody>
      </p:sp>
      <p:sp>
        <p:nvSpPr>
          <p:cNvPr id="13" name="Rectangle 12"/>
          <p:cNvSpPr/>
          <p:nvPr/>
        </p:nvSpPr>
        <p:spPr>
          <a:xfrm>
            <a:off x="-115988" y="2667000"/>
            <a:ext cx="9412388" cy="156966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vi-VN" sz="4800" b="1" spc="50">
                <a:ln w="11430"/>
                <a:solidFill>
                  <a:srgbClr val="000099"/>
                </a:solidFill>
                <a:effectLst>
                  <a:outerShdw blurRad="76200" dist="50800" dir="5400000" algn="tl" rotWithShape="0">
                    <a:srgbClr val="000000">
                      <a:alpha val="65000"/>
                    </a:srgbClr>
                  </a:outerShdw>
                </a:effectLst>
              </a:rPr>
              <a:t>QUYỀN VÀ NGHĨA VỤ </a:t>
            </a:r>
          </a:p>
          <a:p>
            <a:pPr algn="ctr">
              <a:defRPr/>
            </a:pPr>
            <a:r>
              <a:rPr lang="vi-VN" sz="4800" b="1" spc="50">
                <a:ln w="11430"/>
                <a:solidFill>
                  <a:srgbClr val="000099"/>
                </a:solidFill>
                <a:effectLst>
                  <a:outerShdw blurRad="76200" dist="50800" dir="5400000" algn="tl" rotWithShape="0">
                    <a:srgbClr val="000000">
                      <a:alpha val="65000"/>
                    </a:srgbClr>
                  </a:outerShdw>
                </a:effectLst>
              </a:rPr>
              <a:t>LAO ĐỘNG CỦA CÔNG DÂN</a:t>
            </a:r>
            <a:endParaRPr lang="en-US" sz="4800" b="1" spc="50">
              <a:ln w="11430"/>
              <a:solidFill>
                <a:srgbClr val="000099"/>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96756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782122" y="-1"/>
            <a:ext cx="7124700" cy="430887"/>
          </a:xfrm>
          <a:prstGeom prst="rect">
            <a:avLst/>
          </a:prstGeom>
          <a:solidFill>
            <a:srgbClr val="FFFF66"/>
          </a:solidFill>
          <a:ln w="9525">
            <a:solidFill>
              <a:srgbClr val="669900"/>
            </a:solidFill>
            <a:miter lim="800000"/>
            <a:headEnd/>
            <a:tailEnd/>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200" b="1" smtClean="0">
                <a:solidFill>
                  <a:srgbClr val="002060"/>
                </a:solidFill>
                <a:latin typeface="Times New Roman" pitchFamily="18" charset="0"/>
              </a:rPr>
              <a:t>QUYỀN VÀ NGHĨA VỤ LAO ĐỘNG CỦA CÔNG DÂN</a:t>
            </a:r>
            <a:endParaRPr lang="en-US" sz="2200">
              <a:solidFill>
                <a:srgbClr val="002060"/>
              </a:solidFill>
              <a:latin typeface="Times New Roman" pitchFamily="18" charset="0"/>
            </a:endParaRPr>
          </a:p>
        </p:txBody>
      </p:sp>
      <p:sp>
        <p:nvSpPr>
          <p:cNvPr id="8195" name="Text Box 4"/>
          <p:cNvSpPr txBox="1">
            <a:spLocks noChangeArrowheads="1"/>
          </p:cNvSpPr>
          <p:nvPr/>
        </p:nvSpPr>
        <p:spPr bwMode="auto">
          <a:xfrm>
            <a:off x="1905000" y="11430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sz="2400">
              <a:latin typeface="Times New Roman" pitchFamily="18" charset="0"/>
            </a:endParaRPr>
          </a:p>
        </p:txBody>
      </p:sp>
      <p:sp>
        <p:nvSpPr>
          <p:cNvPr id="4" name="TextBox 3"/>
          <p:cNvSpPr txBox="1"/>
          <p:nvPr/>
        </p:nvSpPr>
        <p:spPr>
          <a:xfrm>
            <a:off x="195486" y="45785"/>
            <a:ext cx="2095500" cy="430887"/>
          </a:xfrm>
          <a:prstGeom prst="rect">
            <a:avLst/>
          </a:prstGeom>
          <a:noFill/>
        </p:spPr>
        <p:txBody>
          <a:bodyPr wrap="square" rtlCol="0">
            <a:spAutoFit/>
          </a:bodyPr>
          <a:lstStyle/>
          <a:p>
            <a:r>
              <a:rPr lang="vi-VN" sz="2200" b="1" dirty="0" smtClean="0">
                <a:solidFill>
                  <a:srgbClr val="C00000"/>
                </a:solidFill>
              </a:rPr>
              <a:t>Bài 14 :</a:t>
            </a:r>
            <a:endParaRPr lang="en-US" sz="2200" b="1" dirty="0">
              <a:solidFill>
                <a:srgbClr val="C00000"/>
              </a:solidFill>
            </a:endParaRPr>
          </a:p>
        </p:txBody>
      </p:sp>
      <p:sp>
        <p:nvSpPr>
          <p:cNvPr id="9" name="Text Box 28"/>
          <p:cNvSpPr txBox="1">
            <a:spLocks noChangeArrowheads="1"/>
          </p:cNvSpPr>
          <p:nvPr/>
        </p:nvSpPr>
        <p:spPr bwMode="auto">
          <a:xfrm>
            <a:off x="-42664" y="1804754"/>
            <a:ext cx="4038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000" b="1" dirty="0" smtClean="0">
                <a:solidFill>
                  <a:srgbClr val="C00000"/>
                </a:solidFill>
                <a:latin typeface="+mn-lt"/>
              </a:rPr>
              <a:t>II. Nội dung bài học:</a:t>
            </a:r>
            <a:endParaRPr lang="en-US" sz="2000" b="1" dirty="0">
              <a:solidFill>
                <a:srgbClr val="C00000"/>
              </a:solidFill>
              <a:latin typeface="+mn-lt"/>
            </a:endParaRPr>
          </a:p>
        </p:txBody>
      </p:sp>
      <p:sp>
        <p:nvSpPr>
          <p:cNvPr id="10" name="Text Box 28"/>
          <p:cNvSpPr txBox="1">
            <a:spLocks noChangeArrowheads="1"/>
          </p:cNvSpPr>
          <p:nvPr/>
        </p:nvSpPr>
        <p:spPr bwMode="auto">
          <a:xfrm>
            <a:off x="53653" y="2276872"/>
            <a:ext cx="4038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000" b="1" dirty="0" smtClean="0">
                <a:solidFill>
                  <a:srgbClr val="003300"/>
                </a:solidFill>
                <a:latin typeface="+mn-lt"/>
              </a:rPr>
              <a:t>1.Lao động là gì?</a:t>
            </a:r>
            <a:endParaRPr lang="en-US" sz="2000" b="1" dirty="0">
              <a:solidFill>
                <a:srgbClr val="003300"/>
              </a:solidFill>
              <a:latin typeface="+mn-lt"/>
            </a:endParaRPr>
          </a:p>
        </p:txBody>
      </p:sp>
      <p:sp>
        <p:nvSpPr>
          <p:cNvPr id="29" name="Text Box 28"/>
          <p:cNvSpPr txBox="1">
            <a:spLocks noChangeArrowheads="1"/>
          </p:cNvSpPr>
          <p:nvPr/>
        </p:nvSpPr>
        <p:spPr bwMode="auto">
          <a:xfrm>
            <a:off x="35496" y="2708920"/>
            <a:ext cx="62646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000" b="1" dirty="0">
                <a:solidFill>
                  <a:srgbClr val="003300"/>
                </a:solidFill>
                <a:latin typeface="+mn-lt"/>
              </a:rPr>
              <a:t>2</a:t>
            </a:r>
            <a:r>
              <a:rPr lang="vi-VN" sz="2000" b="1" dirty="0" smtClean="0">
                <a:solidFill>
                  <a:srgbClr val="003300"/>
                </a:solidFill>
                <a:latin typeface="+mn-lt"/>
              </a:rPr>
              <a:t>.Lao động là quyền và  nghĩa vụ của công dân.</a:t>
            </a:r>
            <a:endParaRPr lang="en-US" sz="2000" b="1" dirty="0">
              <a:solidFill>
                <a:srgbClr val="003300"/>
              </a:solidFill>
              <a:latin typeface="+mn-lt"/>
            </a:endParaRPr>
          </a:p>
        </p:txBody>
      </p:sp>
      <p:sp>
        <p:nvSpPr>
          <p:cNvPr id="48" name="Text Box 28"/>
          <p:cNvSpPr txBox="1">
            <a:spLocks noChangeArrowheads="1"/>
          </p:cNvSpPr>
          <p:nvPr/>
        </p:nvSpPr>
        <p:spPr bwMode="auto">
          <a:xfrm>
            <a:off x="29344" y="3140968"/>
            <a:ext cx="4038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000" b="1" dirty="0" smtClean="0">
                <a:solidFill>
                  <a:srgbClr val="003300"/>
                </a:solidFill>
                <a:latin typeface="+mn-lt"/>
              </a:rPr>
              <a:t>3.Trách nhiệm của Nhà nước:</a:t>
            </a:r>
            <a:endParaRPr lang="en-US" sz="2000" b="1" dirty="0">
              <a:solidFill>
                <a:srgbClr val="003300"/>
              </a:solidFill>
              <a:latin typeface="+mn-lt"/>
            </a:endParaRPr>
          </a:p>
        </p:txBody>
      </p:sp>
      <p:sp>
        <p:nvSpPr>
          <p:cNvPr id="51" name="Text Box 28"/>
          <p:cNvSpPr txBox="1">
            <a:spLocks noChangeArrowheads="1"/>
          </p:cNvSpPr>
          <p:nvPr/>
        </p:nvSpPr>
        <p:spPr bwMode="auto">
          <a:xfrm>
            <a:off x="35496" y="3573016"/>
            <a:ext cx="77768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000" b="1" dirty="0" smtClean="0">
                <a:solidFill>
                  <a:srgbClr val="003300"/>
                </a:solidFill>
                <a:latin typeface="+mn-lt"/>
              </a:rPr>
              <a:t>4. Quy định của pháp luật về lao động đối với trẻ em:</a:t>
            </a:r>
            <a:r>
              <a:rPr lang="en-US" sz="2000" b="1" dirty="0" smtClean="0">
                <a:solidFill>
                  <a:srgbClr val="003300"/>
                </a:solidFill>
                <a:latin typeface="+mn-lt"/>
              </a:rPr>
              <a:t> </a:t>
            </a:r>
            <a:r>
              <a:rPr lang="en-US" sz="2000" b="1" dirty="0">
                <a:solidFill>
                  <a:schemeClr val="tx2">
                    <a:lumMod val="75000"/>
                  </a:schemeClr>
                </a:solidFill>
                <a:latin typeface="Arial" pitchFamily="34" charset="0"/>
                <a:cs typeface="Arial" pitchFamily="34" charset="0"/>
              </a:rPr>
              <a:t>(</a:t>
            </a:r>
            <a:r>
              <a:rPr lang="en-US" sz="2000" b="1" dirty="0" smtClean="0">
                <a:solidFill>
                  <a:schemeClr val="tx2">
                    <a:lumMod val="75000"/>
                  </a:schemeClr>
                </a:solidFill>
                <a:latin typeface="Arial" pitchFamily="34" charset="0"/>
                <a:cs typeface="Arial" pitchFamily="34" charset="0"/>
              </a:rPr>
              <a:t>SGK/49)</a:t>
            </a:r>
            <a:endParaRPr lang="en-US" sz="2000" b="1" dirty="0">
              <a:solidFill>
                <a:srgbClr val="003300"/>
              </a:solidFill>
              <a:latin typeface="+mn-lt"/>
            </a:endParaRPr>
          </a:p>
        </p:txBody>
      </p:sp>
      <p:sp>
        <p:nvSpPr>
          <p:cNvPr id="33" name="Text Box 28"/>
          <p:cNvSpPr txBox="1">
            <a:spLocks noChangeArrowheads="1"/>
          </p:cNvSpPr>
          <p:nvPr/>
        </p:nvSpPr>
        <p:spPr bwMode="auto">
          <a:xfrm>
            <a:off x="-36512" y="1340768"/>
            <a:ext cx="4038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smtClean="0">
                <a:solidFill>
                  <a:srgbClr val="C00000"/>
                </a:solidFill>
                <a:latin typeface="+mn-lt"/>
              </a:rPr>
              <a:t>I</a:t>
            </a:r>
            <a:r>
              <a:rPr lang="vi-VN" sz="2000" b="1" dirty="0" smtClean="0">
                <a:solidFill>
                  <a:srgbClr val="C00000"/>
                </a:solidFill>
                <a:latin typeface="+mn-lt"/>
              </a:rPr>
              <a:t>.</a:t>
            </a:r>
            <a:r>
              <a:rPr lang="en-US" sz="2000" b="1" dirty="0" smtClean="0">
                <a:solidFill>
                  <a:srgbClr val="C00000"/>
                </a:solidFill>
                <a:latin typeface="+mn-lt"/>
              </a:rPr>
              <a:t> </a:t>
            </a:r>
            <a:r>
              <a:rPr lang="en-US" sz="2000" b="1" dirty="0" err="1" smtClean="0">
                <a:solidFill>
                  <a:srgbClr val="C00000"/>
                </a:solidFill>
                <a:latin typeface="Arial" pitchFamily="34" charset="0"/>
                <a:cs typeface="Arial" pitchFamily="34" charset="0"/>
              </a:rPr>
              <a:t>Đặt</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vấn</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đề</a:t>
            </a:r>
            <a:r>
              <a:rPr lang="en-US" sz="2000" b="1" dirty="0" smtClean="0">
                <a:solidFill>
                  <a:srgbClr val="C00000"/>
                </a:solidFill>
                <a:latin typeface="Arial" pitchFamily="34" charset="0"/>
                <a:cs typeface="Arial" pitchFamily="34" charset="0"/>
              </a:rPr>
              <a:t>: </a:t>
            </a:r>
            <a:r>
              <a:rPr lang="en-US" sz="2000" b="1" dirty="0">
                <a:solidFill>
                  <a:schemeClr val="tx2">
                    <a:lumMod val="75000"/>
                  </a:schemeClr>
                </a:solidFill>
                <a:latin typeface="Arial" pitchFamily="34" charset="0"/>
                <a:cs typeface="Arial" pitchFamily="34" charset="0"/>
              </a:rPr>
              <a:t>(SGK/47,48</a:t>
            </a:r>
            <a:r>
              <a:rPr lang="en-US" sz="2000" b="1" dirty="0" smtClean="0">
                <a:solidFill>
                  <a:schemeClr val="tx2">
                    <a:lumMod val="75000"/>
                  </a:schemeClr>
                </a:solidFill>
                <a:latin typeface="Arial" pitchFamily="34" charset="0"/>
                <a:cs typeface="Arial" pitchFamily="34" charset="0"/>
              </a:rPr>
              <a:t>)</a:t>
            </a:r>
            <a:endParaRPr lang="en-US" sz="2000" b="1" dirty="0">
              <a:solidFill>
                <a:srgbClr val="C00000"/>
              </a:solidFill>
              <a:latin typeface="+mn-lt"/>
            </a:endParaRPr>
          </a:p>
        </p:txBody>
      </p:sp>
      <p:sp>
        <p:nvSpPr>
          <p:cNvPr id="36" name="Text Box 28"/>
          <p:cNvSpPr txBox="1">
            <a:spLocks noChangeArrowheads="1"/>
          </p:cNvSpPr>
          <p:nvPr/>
        </p:nvSpPr>
        <p:spPr bwMode="auto">
          <a:xfrm>
            <a:off x="0" y="4037002"/>
            <a:ext cx="4038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000" b="1" dirty="0" smtClean="0">
                <a:solidFill>
                  <a:srgbClr val="C00000"/>
                </a:solidFill>
                <a:latin typeface="+mn-lt"/>
              </a:rPr>
              <a:t>III. Luyện tập:</a:t>
            </a:r>
            <a:endParaRPr lang="en-US" sz="2000" b="1" dirty="0">
              <a:solidFill>
                <a:srgbClr val="C00000"/>
              </a:solidFill>
              <a:latin typeface="+mn-lt"/>
            </a:endParaRPr>
          </a:p>
        </p:txBody>
      </p:sp>
    </p:spTree>
    <p:custDataLst>
      <p:tags r:id="rId1"/>
    </p:custDataLst>
    <p:extLst>
      <p:ext uri="{BB962C8B-B14F-4D97-AF65-F5344CB8AC3E}">
        <p14:creationId xmlns:p14="http://schemas.microsoft.com/office/powerpoint/2010/main" val="3663295159"/>
      </p:ext>
    </p:extLst>
  </p:cSld>
  <p:clrMapOvr>
    <a:masterClrMapping/>
  </p:clrMapOvr>
  <p:transition advTm="44282">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48"/>
                                        </p:tgtEl>
                                      </p:cBhvr>
                                    </p:animEffect>
                                    <p:set>
                                      <p:cBhvr>
                                        <p:cTn id="16" dur="1" fill="hold">
                                          <p:stCondLst>
                                            <p:cond delay="499"/>
                                          </p:stCondLst>
                                        </p:cTn>
                                        <p:tgtEl>
                                          <p:spTgt spid="4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51"/>
                                        </p:tgtEl>
                                      </p:cBhvr>
                                    </p:animEffect>
                                    <p:set>
                                      <p:cBhvr>
                                        <p:cTn id="19" dur="1" fill="hold">
                                          <p:stCondLst>
                                            <p:cond delay="499"/>
                                          </p:stCondLst>
                                        </p:cTn>
                                        <p:tgtEl>
                                          <p:spTgt spid="51"/>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36"/>
                                        </p:tgtEl>
                                      </p:cBhvr>
                                    </p:animEffect>
                                    <p:set>
                                      <p:cBhvr>
                                        <p:cTn id="22" dur="1" fill="hold">
                                          <p:stCondLst>
                                            <p:cond delay="499"/>
                                          </p:stCondLst>
                                        </p:cTn>
                                        <p:tgtEl>
                                          <p:spTgt spid="3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4" presetClass="emph" presetSubtype="0" fill="hold" grpId="0" nodeType="click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33"/>
                                        </p:tgtEl>
                                        <p:attrNameLst>
                                          <p:attrName>ppt_x</p:attrName>
                                          <p:attrName>ppt_y</p:attrName>
                                        </p:attrNameLst>
                                      </p:cBhvr>
                                    </p:animMotion>
                                    <p:animRot by="1500000">
                                      <p:cBhvr>
                                        <p:cTn id="27" dur="125" fill="hold">
                                          <p:stCondLst>
                                            <p:cond delay="0"/>
                                          </p:stCondLst>
                                        </p:cTn>
                                        <p:tgtEl>
                                          <p:spTgt spid="33"/>
                                        </p:tgtEl>
                                        <p:attrNameLst>
                                          <p:attrName>r</p:attrName>
                                        </p:attrNameLst>
                                      </p:cBhvr>
                                    </p:animRot>
                                    <p:animRot by="-1500000">
                                      <p:cBhvr>
                                        <p:cTn id="28" dur="125" fill="hold">
                                          <p:stCondLst>
                                            <p:cond delay="125"/>
                                          </p:stCondLst>
                                        </p:cTn>
                                        <p:tgtEl>
                                          <p:spTgt spid="33"/>
                                        </p:tgtEl>
                                        <p:attrNameLst>
                                          <p:attrName>r</p:attrName>
                                        </p:attrNameLst>
                                      </p:cBhvr>
                                    </p:animRot>
                                    <p:animRot by="-1500000">
                                      <p:cBhvr>
                                        <p:cTn id="29" dur="125" fill="hold">
                                          <p:stCondLst>
                                            <p:cond delay="250"/>
                                          </p:stCondLst>
                                        </p:cTn>
                                        <p:tgtEl>
                                          <p:spTgt spid="33"/>
                                        </p:tgtEl>
                                        <p:attrNameLst>
                                          <p:attrName>r</p:attrName>
                                        </p:attrNameLst>
                                      </p:cBhvr>
                                    </p:animRot>
                                    <p:animRot by="1500000">
                                      <p:cBhvr>
                                        <p:cTn id="30" dur="125" fill="hold">
                                          <p:stCondLst>
                                            <p:cond delay="375"/>
                                          </p:stCondLst>
                                        </p:cTn>
                                        <p:tgtEl>
                                          <p:spTgt spid="33"/>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29" grpId="0"/>
      <p:bldP spid="48" grpId="0"/>
      <p:bldP spid="51" grpId="0"/>
      <p:bldP spid="33"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smtClean="0"/>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flipV="1">
            <a:off x="-1" y="3429000"/>
            <a:ext cx="3131840" cy="3168352"/>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2273" y="152955"/>
            <a:ext cx="2811895" cy="306002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2955"/>
            <a:ext cx="3131840" cy="2988013"/>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0192" y="3501008"/>
            <a:ext cx="2806811" cy="302433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8184" y="138519"/>
            <a:ext cx="2915816" cy="307445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272271" y="3501008"/>
            <a:ext cx="2957413" cy="3096344"/>
          </a:xfrm>
          <a:prstGeom prst="rect">
            <a:avLst/>
          </a:prstGeom>
        </p:spPr>
      </p:pic>
      <p:sp>
        <p:nvSpPr>
          <p:cNvPr id="8" name="TextBox 7"/>
          <p:cNvSpPr txBox="1"/>
          <p:nvPr/>
        </p:nvSpPr>
        <p:spPr>
          <a:xfrm>
            <a:off x="2987824" y="2924944"/>
            <a:ext cx="3315953" cy="769441"/>
          </a:xfrm>
          <a:prstGeom prst="rect">
            <a:avLst/>
          </a:prstGeom>
          <a:solidFill>
            <a:srgbClr val="FFC000"/>
          </a:solidFill>
        </p:spPr>
        <p:txBody>
          <a:bodyPr wrap="square" rtlCol="0">
            <a:spAutoFit/>
          </a:bodyPr>
          <a:lstStyle/>
          <a:p>
            <a:pPr algn="ctr"/>
            <a:r>
              <a:rPr lang="vi-VN" sz="4400" b="1" smtClean="0">
                <a:solidFill>
                  <a:srgbClr val="002060"/>
                </a:solidFill>
                <a:latin typeface="+mj-lt"/>
              </a:rPr>
              <a:t>LAO ĐỘNG</a:t>
            </a:r>
            <a:endParaRPr lang="en-US" sz="4400" b="1">
              <a:solidFill>
                <a:srgbClr val="002060"/>
              </a:solidFill>
              <a:latin typeface="+mj-lt"/>
            </a:endParaRPr>
          </a:p>
        </p:txBody>
      </p:sp>
    </p:spTree>
    <p:extLst>
      <p:ext uri="{BB962C8B-B14F-4D97-AF65-F5344CB8AC3E}">
        <p14:creationId xmlns:p14="http://schemas.microsoft.com/office/powerpoint/2010/main" val="169665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782122" y="-1"/>
            <a:ext cx="7124700" cy="430887"/>
          </a:xfrm>
          <a:prstGeom prst="rect">
            <a:avLst/>
          </a:prstGeom>
          <a:solidFill>
            <a:srgbClr val="FFFF66"/>
          </a:solidFill>
          <a:ln w="9525">
            <a:solidFill>
              <a:srgbClr val="669900"/>
            </a:solidFill>
            <a:miter lim="800000"/>
            <a:headEnd/>
            <a:tailEnd/>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200" b="1" smtClean="0">
                <a:solidFill>
                  <a:srgbClr val="002060"/>
                </a:solidFill>
                <a:latin typeface="Times New Roman" pitchFamily="18" charset="0"/>
              </a:rPr>
              <a:t>QUYỀN VÀ NGHĨA VỤ LAO ĐỘNG CỦA CÔNG DÂN</a:t>
            </a:r>
            <a:endParaRPr lang="en-US" sz="2200">
              <a:solidFill>
                <a:srgbClr val="002060"/>
              </a:solidFill>
              <a:latin typeface="Times New Roman" pitchFamily="18" charset="0"/>
            </a:endParaRPr>
          </a:p>
        </p:txBody>
      </p:sp>
      <p:sp>
        <p:nvSpPr>
          <p:cNvPr id="8195" name="Text Box 4"/>
          <p:cNvSpPr txBox="1">
            <a:spLocks noChangeArrowheads="1"/>
          </p:cNvSpPr>
          <p:nvPr/>
        </p:nvSpPr>
        <p:spPr bwMode="auto">
          <a:xfrm>
            <a:off x="1905000" y="11430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sz="2400">
              <a:latin typeface="Times New Roman" pitchFamily="18" charset="0"/>
            </a:endParaRPr>
          </a:p>
        </p:txBody>
      </p:sp>
      <p:sp>
        <p:nvSpPr>
          <p:cNvPr id="8196" name="Text Box 28"/>
          <p:cNvSpPr txBox="1">
            <a:spLocks noChangeArrowheads="1"/>
          </p:cNvSpPr>
          <p:nvPr/>
        </p:nvSpPr>
        <p:spPr bwMode="auto">
          <a:xfrm>
            <a:off x="0" y="1099592"/>
            <a:ext cx="4038600"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900" b="1" smtClean="0">
                <a:solidFill>
                  <a:srgbClr val="C00000"/>
                </a:solidFill>
                <a:latin typeface="+mn-lt"/>
              </a:rPr>
              <a:t>I. Giới thiệu bài</a:t>
            </a:r>
            <a:endParaRPr lang="en-US" sz="1900" b="1">
              <a:solidFill>
                <a:srgbClr val="C00000"/>
              </a:solidFill>
              <a:latin typeface="+mn-lt"/>
            </a:endParaRPr>
          </a:p>
        </p:txBody>
      </p:sp>
      <p:sp>
        <p:nvSpPr>
          <p:cNvPr id="8197" name="Line 5"/>
          <p:cNvSpPr>
            <a:spLocks noChangeShapeType="1"/>
          </p:cNvSpPr>
          <p:nvPr/>
        </p:nvSpPr>
        <p:spPr bwMode="auto">
          <a:xfrm>
            <a:off x="4440382" y="829669"/>
            <a:ext cx="0" cy="5839691"/>
          </a:xfrm>
          <a:prstGeom prst="line">
            <a:avLst/>
          </a:prstGeom>
          <a:noFill/>
          <a:ln w="9525">
            <a:solidFill>
              <a:srgbClr val="006699"/>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TextBox 3"/>
          <p:cNvSpPr txBox="1"/>
          <p:nvPr/>
        </p:nvSpPr>
        <p:spPr>
          <a:xfrm>
            <a:off x="195486" y="45785"/>
            <a:ext cx="2095500" cy="430887"/>
          </a:xfrm>
          <a:prstGeom prst="rect">
            <a:avLst/>
          </a:prstGeom>
          <a:noFill/>
        </p:spPr>
        <p:txBody>
          <a:bodyPr wrap="square" rtlCol="0">
            <a:spAutoFit/>
          </a:bodyPr>
          <a:lstStyle/>
          <a:p>
            <a:r>
              <a:rPr lang="vi-VN" sz="2200" b="1" smtClean="0">
                <a:solidFill>
                  <a:srgbClr val="C00000"/>
                </a:solidFill>
              </a:rPr>
              <a:t>Bài 14 :</a:t>
            </a:r>
            <a:endParaRPr lang="en-US" sz="2200" b="1">
              <a:solidFill>
                <a:srgbClr val="C00000"/>
              </a:solidFill>
            </a:endParaRPr>
          </a:p>
        </p:txBody>
      </p:sp>
      <p:sp>
        <p:nvSpPr>
          <p:cNvPr id="9" name="Text Box 28"/>
          <p:cNvSpPr txBox="1">
            <a:spLocks noChangeArrowheads="1"/>
          </p:cNvSpPr>
          <p:nvPr/>
        </p:nvSpPr>
        <p:spPr bwMode="auto">
          <a:xfrm>
            <a:off x="-36512" y="1460103"/>
            <a:ext cx="4038600"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900" b="1" smtClean="0">
                <a:solidFill>
                  <a:srgbClr val="C00000"/>
                </a:solidFill>
                <a:latin typeface="+mn-lt"/>
              </a:rPr>
              <a:t>II. Nội dung bài học:</a:t>
            </a:r>
            <a:endParaRPr lang="en-US" sz="1900" b="1">
              <a:solidFill>
                <a:srgbClr val="C00000"/>
              </a:solidFill>
              <a:latin typeface="+mn-lt"/>
            </a:endParaRPr>
          </a:p>
        </p:txBody>
      </p:sp>
      <p:sp>
        <p:nvSpPr>
          <p:cNvPr id="10" name="Text Box 28"/>
          <p:cNvSpPr txBox="1">
            <a:spLocks noChangeArrowheads="1"/>
          </p:cNvSpPr>
          <p:nvPr/>
        </p:nvSpPr>
        <p:spPr bwMode="auto">
          <a:xfrm>
            <a:off x="53653" y="1871742"/>
            <a:ext cx="4038600"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900" b="1" smtClean="0">
                <a:solidFill>
                  <a:srgbClr val="003300"/>
                </a:solidFill>
                <a:latin typeface="+mn-lt"/>
              </a:rPr>
              <a:t>1.Lao động là gì?</a:t>
            </a:r>
            <a:endParaRPr lang="en-US" sz="1900" b="1">
              <a:solidFill>
                <a:srgbClr val="003300"/>
              </a:solidFill>
              <a:latin typeface="+mn-lt"/>
            </a:endParaRPr>
          </a:p>
        </p:txBody>
      </p:sp>
      <p:sp>
        <p:nvSpPr>
          <p:cNvPr id="5" name="TextBox 4"/>
          <p:cNvSpPr txBox="1"/>
          <p:nvPr/>
        </p:nvSpPr>
        <p:spPr>
          <a:xfrm>
            <a:off x="35496" y="2204864"/>
            <a:ext cx="4404886" cy="1338828"/>
          </a:xfrm>
          <a:prstGeom prst="rect">
            <a:avLst/>
          </a:prstGeom>
          <a:noFill/>
        </p:spPr>
        <p:txBody>
          <a:bodyPr wrap="square" rtlCol="0">
            <a:spAutoFit/>
          </a:bodyPr>
          <a:lstStyle/>
          <a:p>
            <a:pPr>
              <a:lnSpc>
                <a:spcPct val="150000"/>
              </a:lnSpc>
            </a:pPr>
            <a:r>
              <a:rPr lang="vi-VN" b="1" smtClean="0">
                <a:solidFill>
                  <a:srgbClr val="003366"/>
                </a:solidFill>
              </a:rPr>
              <a:t>- Là hoạt động có mục đích của con người nhằm tạo ra của cải vật chất và giá trị tinh thần cho xã hội.</a:t>
            </a:r>
            <a:endParaRPr lang="en-US" b="1">
              <a:solidFill>
                <a:srgbClr val="003366"/>
              </a:solidFill>
            </a:endParaRPr>
          </a:p>
        </p:txBody>
      </p:sp>
      <p:sp>
        <p:nvSpPr>
          <p:cNvPr id="12" name="Line 5"/>
          <p:cNvSpPr>
            <a:spLocks noChangeShapeType="1"/>
          </p:cNvSpPr>
          <p:nvPr/>
        </p:nvSpPr>
        <p:spPr bwMode="auto">
          <a:xfrm flipV="1">
            <a:off x="2237939" y="3001322"/>
            <a:ext cx="1685988" cy="0"/>
          </a:xfrm>
          <a:prstGeom prst="line">
            <a:avLst/>
          </a:prstGeom>
          <a:noFill/>
          <a:ln w="28575" cmpd="sng">
            <a:solidFill>
              <a:srgbClr val="C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p>
        </p:txBody>
      </p:sp>
      <p:sp>
        <p:nvSpPr>
          <p:cNvPr id="13" name="Line 5"/>
          <p:cNvSpPr>
            <a:spLocks noChangeShapeType="1"/>
          </p:cNvSpPr>
          <p:nvPr/>
        </p:nvSpPr>
        <p:spPr bwMode="auto">
          <a:xfrm flipV="1">
            <a:off x="77700" y="3414252"/>
            <a:ext cx="1685988" cy="0"/>
          </a:xfrm>
          <a:prstGeom prst="line">
            <a:avLst/>
          </a:prstGeom>
          <a:noFill/>
          <a:ln w="28575" cmpd="sng">
            <a:solidFill>
              <a:srgbClr val="C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p>
        </p:txBody>
      </p:sp>
      <p:grpSp>
        <p:nvGrpSpPr>
          <p:cNvPr id="8" name="Group 7"/>
          <p:cNvGrpSpPr/>
          <p:nvPr/>
        </p:nvGrpSpPr>
        <p:grpSpPr>
          <a:xfrm>
            <a:off x="4831063" y="511458"/>
            <a:ext cx="3794829" cy="6121772"/>
            <a:chOff x="4860032" y="556270"/>
            <a:chExt cx="3794829" cy="6121772"/>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556270"/>
              <a:ext cx="2923208" cy="1936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2564904"/>
              <a:ext cx="2930733" cy="201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4653136"/>
              <a:ext cx="3040328" cy="2024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TextBox 5"/>
          <p:cNvSpPr txBox="1"/>
          <p:nvPr/>
        </p:nvSpPr>
        <p:spPr>
          <a:xfrm>
            <a:off x="4427984" y="2998693"/>
            <a:ext cx="1397272" cy="646331"/>
          </a:xfrm>
          <a:prstGeom prst="rect">
            <a:avLst/>
          </a:prstGeom>
          <a:noFill/>
        </p:spPr>
        <p:txBody>
          <a:bodyPr wrap="square" rtlCol="0">
            <a:spAutoFit/>
          </a:bodyPr>
          <a:lstStyle/>
          <a:p>
            <a:r>
              <a:rPr lang="vi-VN" b="1" smtClean="0">
                <a:solidFill>
                  <a:srgbClr val="C00000"/>
                </a:solidFill>
              </a:rPr>
              <a:t>Lao động chân tay</a:t>
            </a:r>
            <a:endParaRPr lang="en-US" b="1">
              <a:solidFill>
                <a:srgbClr val="C00000"/>
              </a:solidFill>
            </a:endParaRPr>
          </a:p>
        </p:txBody>
      </p:sp>
      <p:sp>
        <p:nvSpPr>
          <p:cNvPr id="26" name="TextBox 25"/>
          <p:cNvSpPr txBox="1"/>
          <p:nvPr/>
        </p:nvSpPr>
        <p:spPr>
          <a:xfrm>
            <a:off x="4470872" y="3212976"/>
            <a:ext cx="1397272" cy="646331"/>
          </a:xfrm>
          <a:prstGeom prst="rect">
            <a:avLst/>
          </a:prstGeom>
          <a:noFill/>
        </p:spPr>
        <p:txBody>
          <a:bodyPr wrap="square" rtlCol="0">
            <a:spAutoFit/>
          </a:bodyPr>
          <a:lstStyle/>
          <a:p>
            <a:pPr algn="ctr"/>
            <a:r>
              <a:rPr lang="vi-VN" b="1" smtClean="0">
                <a:solidFill>
                  <a:srgbClr val="C00000"/>
                </a:solidFill>
              </a:rPr>
              <a:t>Lao động trí óc</a:t>
            </a:r>
            <a:endParaRPr lang="en-US" b="1">
              <a:solidFill>
                <a:srgbClr val="C00000"/>
              </a:solidFill>
            </a:endParaRPr>
          </a:p>
        </p:txBody>
      </p:sp>
      <p:grpSp>
        <p:nvGrpSpPr>
          <p:cNvPr id="33" name="Group 32"/>
          <p:cNvGrpSpPr/>
          <p:nvPr/>
        </p:nvGrpSpPr>
        <p:grpSpPr>
          <a:xfrm>
            <a:off x="4860032" y="544382"/>
            <a:ext cx="4078132" cy="6052970"/>
            <a:chOff x="4644008" y="766008"/>
            <a:chExt cx="4078132" cy="6052970"/>
          </a:xfrm>
        </p:grpSpPr>
        <p:pic>
          <p:nvPicPr>
            <p:cNvPr id="3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766008"/>
              <a:ext cx="2816970" cy="2108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2120" y="3140968"/>
              <a:ext cx="3070020" cy="168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0032" y="4971128"/>
              <a:ext cx="281697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7" name="Group 36"/>
          <p:cNvGrpSpPr/>
          <p:nvPr/>
        </p:nvGrpSpPr>
        <p:grpSpPr>
          <a:xfrm>
            <a:off x="4716016" y="1196752"/>
            <a:ext cx="4032448" cy="2959372"/>
            <a:chOff x="4716016" y="1333724"/>
            <a:chExt cx="4032448" cy="2959372"/>
          </a:xfrm>
        </p:grpSpPr>
        <p:sp>
          <p:nvSpPr>
            <p:cNvPr id="38" name="Round Diagonal Corner Rectangle 37"/>
            <p:cNvSpPr/>
            <p:nvPr/>
          </p:nvSpPr>
          <p:spPr>
            <a:xfrm>
              <a:off x="4716016" y="1333724"/>
              <a:ext cx="4032448" cy="2959372"/>
            </a:xfrm>
            <a:prstGeom prst="round2DiagRect">
              <a:avLst/>
            </a:prstGeom>
            <a:ln w="3810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1844824"/>
              <a:ext cx="3312368" cy="2394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5220072" y="1774557"/>
              <a:ext cx="3168352" cy="646331"/>
            </a:xfrm>
            <a:prstGeom prst="rect">
              <a:avLst/>
            </a:prstGeom>
            <a:noFill/>
          </p:spPr>
          <p:txBody>
            <a:bodyPr wrap="square" rtlCol="0">
              <a:spAutoFit/>
            </a:bodyPr>
            <a:lstStyle/>
            <a:p>
              <a:pPr algn="ctr"/>
              <a:r>
                <a:rPr lang="vi-VN" b="1"/>
                <a:t>L</a:t>
              </a:r>
              <a:r>
                <a:rPr lang="vi-VN" b="1" smtClean="0"/>
                <a:t>ao động đã sáng tạo ra chính bản thân con người</a:t>
              </a:r>
              <a:endParaRPr lang="en-US" b="1"/>
            </a:p>
          </p:txBody>
        </p:sp>
      </p:grpSp>
      <p:sp>
        <p:nvSpPr>
          <p:cNvPr id="41" name="TextBox 40"/>
          <p:cNvSpPr txBox="1"/>
          <p:nvPr/>
        </p:nvSpPr>
        <p:spPr>
          <a:xfrm>
            <a:off x="23098" y="3458324"/>
            <a:ext cx="4548902" cy="1754326"/>
          </a:xfrm>
          <a:prstGeom prst="rect">
            <a:avLst/>
          </a:prstGeom>
          <a:noFill/>
        </p:spPr>
        <p:txBody>
          <a:bodyPr wrap="square" rtlCol="0">
            <a:spAutoFit/>
          </a:bodyPr>
          <a:lstStyle/>
          <a:p>
            <a:pPr>
              <a:lnSpc>
                <a:spcPct val="150000"/>
              </a:lnSpc>
            </a:pPr>
            <a:r>
              <a:rPr lang="vi-VN" b="1" smtClean="0">
                <a:solidFill>
                  <a:srgbClr val="003366"/>
                </a:solidFill>
              </a:rPr>
              <a:t>- Là hoạt động chủ yếu, quan trọng nhất của con người.</a:t>
            </a:r>
          </a:p>
          <a:p>
            <a:pPr>
              <a:lnSpc>
                <a:spcPct val="150000"/>
              </a:lnSpc>
            </a:pPr>
            <a:r>
              <a:rPr lang="vi-VN" b="1" smtClean="0">
                <a:solidFill>
                  <a:srgbClr val="003366"/>
                </a:solidFill>
              </a:rPr>
              <a:t>- Là nhân tố quyết định sự tồn tại, phát triên của đất nước và nhân loại.</a:t>
            </a:r>
            <a:endParaRPr lang="en-US" b="1">
              <a:solidFill>
                <a:srgbClr val="003366"/>
              </a:solidFill>
            </a:endParaRPr>
          </a:p>
        </p:txBody>
      </p:sp>
    </p:spTree>
    <p:extLst>
      <p:ext uri="{BB962C8B-B14F-4D97-AF65-F5344CB8AC3E}">
        <p14:creationId xmlns:p14="http://schemas.microsoft.com/office/powerpoint/2010/main" val="69941887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1000"/>
                                        <p:tgtEl>
                                          <p:spTgt spid="33"/>
                                        </p:tgtEl>
                                      </p:cBhvr>
                                    </p:animEffect>
                                    <p:anim calcmode="lin" valueType="num">
                                      <p:cBhvr>
                                        <p:cTn id="45" dur="1000" fill="hold"/>
                                        <p:tgtEl>
                                          <p:spTgt spid="33"/>
                                        </p:tgtEl>
                                        <p:attrNameLst>
                                          <p:attrName>ppt_x</p:attrName>
                                        </p:attrNameLst>
                                      </p:cBhvr>
                                      <p:tavLst>
                                        <p:tav tm="0">
                                          <p:val>
                                            <p:strVal val="#ppt_x"/>
                                          </p:val>
                                        </p:tav>
                                        <p:tav tm="100000">
                                          <p:val>
                                            <p:strVal val="#ppt_x"/>
                                          </p:val>
                                        </p:tav>
                                      </p:tavLst>
                                    </p:anim>
                                    <p:anim calcmode="lin" valueType="num">
                                      <p:cBhvr>
                                        <p:cTn id="4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33"/>
                                        </p:tgtEl>
                                      </p:cBhvr>
                                    </p:animEffect>
                                    <p:set>
                                      <p:cBhvr>
                                        <p:cTn id="56" dur="1" fill="hold">
                                          <p:stCondLst>
                                            <p:cond delay="499"/>
                                          </p:stCondLst>
                                        </p:cTn>
                                        <p:tgtEl>
                                          <p:spTgt spid="33"/>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26"/>
                                        </p:tgtEl>
                                      </p:cBhvr>
                                    </p:animEffect>
                                    <p:set>
                                      <p:cBhvr>
                                        <p:cTn id="59" dur="1" fill="hold">
                                          <p:stCondLst>
                                            <p:cond delay="499"/>
                                          </p:stCondLst>
                                        </p:cTn>
                                        <p:tgtEl>
                                          <p:spTgt spid="2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37"/>
                                        </p:tgtEl>
                                      </p:cBhvr>
                                    </p:animEffect>
                                    <p:set>
                                      <p:cBhvr>
                                        <p:cTn id="71" dur="1" fill="hold">
                                          <p:stCondLst>
                                            <p:cond delay="499"/>
                                          </p:stCondLst>
                                        </p:cTn>
                                        <p:tgtEl>
                                          <p:spTgt spid="37"/>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1000"/>
                                        <p:tgtEl>
                                          <p:spTgt spid="41"/>
                                        </p:tgtEl>
                                      </p:cBhvr>
                                    </p:animEffect>
                                    <p:anim calcmode="lin" valueType="num">
                                      <p:cBhvr>
                                        <p:cTn id="77" dur="1000" fill="hold"/>
                                        <p:tgtEl>
                                          <p:spTgt spid="41"/>
                                        </p:tgtEl>
                                        <p:attrNameLst>
                                          <p:attrName>ppt_x</p:attrName>
                                        </p:attrNameLst>
                                      </p:cBhvr>
                                      <p:tavLst>
                                        <p:tav tm="0">
                                          <p:val>
                                            <p:strVal val="#ppt_x"/>
                                          </p:val>
                                        </p:tav>
                                        <p:tav tm="100000">
                                          <p:val>
                                            <p:strVal val="#ppt_x"/>
                                          </p:val>
                                        </p:tav>
                                      </p:tavLst>
                                    </p:anim>
                                    <p:anim calcmode="lin" valueType="num">
                                      <p:cBhvr>
                                        <p:cTn id="7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13" grpId="0" animBg="1"/>
      <p:bldP spid="6" grpId="0"/>
      <p:bldP spid="6" grpId="1"/>
      <p:bldP spid="26" grpId="0"/>
      <p:bldP spid="26" grpId="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
          <p:cNvSpPr txBox="1">
            <a:spLocks noChangeArrowheads="1"/>
          </p:cNvSpPr>
          <p:nvPr/>
        </p:nvSpPr>
        <p:spPr bwMode="auto">
          <a:xfrm>
            <a:off x="1782122" y="-1"/>
            <a:ext cx="7124700" cy="430887"/>
          </a:xfrm>
          <a:prstGeom prst="rect">
            <a:avLst/>
          </a:prstGeom>
          <a:solidFill>
            <a:srgbClr val="FFFF66"/>
          </a:solidFill>
          <a:ln w="9525">
            <a:solidFill>
              <a:srgbClr val="669900"/>
            </a:solidFill>
            <a:miter lim="800000"/>
            <a:headEnd/>
            <a:tailEnd/>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200" b="1" smtClean="0">
                <a:solidFill>
                  <a:srgbClr val="002060"/>
                </a:solidFill>
                <a:latin typeface="Times New Roman" pitchFamily="18" charset="0"/>
              </a:rPr>
              <a:t>QUYỀN VÀ NGHĨA VỤ LAO ĐỘNG CỦA CÔNG DÂN</a:t>
            </a:r>
            <a:endParaRPr lang="en-US" sz="2200">
              <a:solidFill>
                <a:srgbClr val="002060"/>
              </a:solidFill>
              <a:latin typeface="Times New Roman" pitchFamily="18" charset="0"/>
            </a:endParaRPr>
          </a:p>
        </p:txBody>
      </p:sp>
      <p:sp>
        <p:nvSpPr>
          <p:cNvPr id="13" name="Text Box 28"/>
          <p:cNvSpPr txBox="1">
            <a:spLocks noChangeArrowheads="1"/>
          </p:cNvSpPr>
          <p:nvPr/>
        </p:nvSpPr>
        <p:spPr bwMode="auto">
          <a:xfrm>
            <a:off x="0" y="980728"/>
            <a:ext cx="403860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700" b="1" dirty="0" smtClean="0">
                <a:solidFill>
                  <a:srgbClr val="C00000"/>
                </a:solidFill>
                <a:latin typeface="+mn-lt"/>
              </a:rPr>
              <a:t>I. Giới thiệu bài</a:t>
            </a:r>
            <a:endParaRPr lang="en-US" sz="1700" b="1" dirty="0">
              <a:solidFill>
                <a:srgbClr val="C00000"/>
              </a:solidFill>
              <a:latin typeface="+mn-lt"/>
            </a:endParaRPr>
          </a:p>
        </p:txBody>
      </p:sp>
      <p:sp>
        <p:nvSpPr>
          <p:cNvPr id="14" name="TextBox 13"/>
          <p:cNvSpPr txBox="1"/>
          <p:nvPr/>
        </p:nvSpPr>
        <p:spPr>
          <a:xfrm>
            <a:off x="195486" y="45785"/>
            <a:ext cx="2095500" cy="430887"/>
          </a:xfrm>
          <a:prstGeom prst="rect">
            <a:avLst/>
          </a:prstGeom>
          <a:noFill/>
        </p:spPr>
        <p:txBody>
          <a:bodyPr wrap="square" rtlCol="0">
            <a:spAutoFit/>
          </a:bodyPr>
          <a:lstStyle/>
          <a:p>
            <a:r>
              <a:rPr lang="vi-VN" sz="2200" b="1" smtClean="0">
                <a:solidFill>
                  <a:srgbClr val="C00000"/>
                </a:solidFill>
              </a:rPr>
              <a:t>Bài 14 :</a:t>
            </a:r>
            <a:endParaRPr lang="en-US" sz="2200" b="1">
              <a:solidFill>
                <a:srgbClr val="C00000"/>
              </a:solidFill>
            </a:endParaRPr>
          </a:p>
        </p:txBody>
      </p:sp>
      <p:sp>
        <p:nvSpPr>
          <p:cNvPr id="15" name="Text Box 28"/>
          <p:cNvSpPr txBox="1">
            <a:spLocks noChangeArrowheads="1"/>
          </p:cNvSpPr>
          <p:nvPr/>
        </p:nvSpPr>
        <p:spPr bwMode="auto">
          <a:xfrm>
            <a:off x="-36512" y="1340768"/>
            <a:ext cx="403860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700" b="1" smtClean="0">
                <a:solidFill>
                  <a:srgbClr val="C00000"/>
                </a:solidFill>
                <a:latin typeface="+mn-lt"/>
              </a:rPr>
              <a:t>II. Nội dung bài học:</a:t>
            </a:r>
            <a:endParaRPr lang="en-US" sz="1700" b="1">
              <a:solidFill>
                <a:srgbClr val="C00000"/>
              </a:solidFill>
              <a:latin typeface="+mn-lt"/>
            </a:endParaRPr>
          </a:p>
        </p:txBody>
      </p:sp>
      <p:sp>
        <p:nvSpPr>
          <p:cNvPr id="16" name="Text Box 28"/>
          <p:cNvSpPr txBox="1">
            <a:spLocks noChangeArrowheads="1"/>
          </p:cNvSpPr>
          <p:nvPr/>
        </p:nvSpPr>
        <p:spPr bwMode="auto">
          <a:xfrm>
            <a:off x="35496" y="1700808"/>
            <a:ext cx="403860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700" b="1" smtClean="0">
                <a:solidFill>
                  <a:srgbClr val="003300"/>
                </a:solidFill>
                <a:latin typeface="+mn-lt"/>
              </a:rPr>
              <a:t>1.Lao động là gì?</a:t>
            </a:r>
            <a:endParaRPr lang="en-US" sz="1700" b="1">
              <a:solidFill>
                <a:srgbClr val="003300"/>
              </a:solidFill>
              <a:latin typeface="+mn-lt"/>
            </a:endParaRPr>
          </a:p>
        </p:txBody>
      </p:sp>
      <p:sp>
        <p:nvSpPr>
          <p:cNvPr id="17" name="Text Box 28"/>
          <p:cNvSpPr txBox="1">
            <a:spLocks noChangeArrowheads="1"/>
          </p:cNvSpPr>
          <p:nvPr/>
        </p:nvSpPr>
        <p:spPr bwMode="auto">
          <a:xfrm>
            <a:off x="35496" y="1988840"/>
            <a:ext cx="4038600"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spcBef>
                <a:spcPct val="50000"/>
              </a:spcBef>
            </a:pPr>
            <a:r>
              <a:rPr lang="vi-VN" sz="1900" b="1">
                <a:solidFill>
                  <a:srgbClr val="003300"/>
                </a:solidFill>
                <a:latin typeface="+mn-lt"/>
              </a:rPr>
              <a:t>2</a:t>
            </a:r>
            <a:r>
              <a:rPr lang="vi-VN" sz="1900" b="1" smtClean="0">
                <a:solidFill>
                  <a:srgbClr val="003300"/>
                </a:solidFill>
                <a:latin typeface="+mn-lt"/>
              </a:rPr>
              <a:t>.Lao động là quyền và  nghĩa vụ của công dân.</a:t>
            </a:r>
            <a:endParaRPr lang="en-US" sz="1900" b="1">
              <a:solidFill>
                <a:srgbClr val="003300"/>
              </a:solidFill>
              <a:latin typeface="+mn-lt"/>
            </a:endParaRPr>
          </a:p>
        </p:txBody>
      </p:sp>
      <p:sp>
        <p:nvSpPr>
          <p:cNvPr id="18" name="Line 5"/>
          <p:cNvSpPr>
            <a:spLocks noChangeShapeType="1"/>
          </p:cNvSpPr>
          <p:nvPr/>
        </p:nvSpPr>
        <p:spPr bwMode="auto">
          <a:xfrm>
            <a:off x="4440382" y="829669"/>
            <a:ext cx="0" cy="5839691"/>
          </a:xfrm>
          <a:prstGeom prst="line">
            <a:avLst/>
          </a:prstGeom>
          <a:noFill/>
          <a:ln w="9525">
            <a:solidFill>
              <a:srgbClr val="006699"/>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Box 18"/>
          <p:cNvSpPr txBox="1"/>
          <p:nvPr/>
        </p:nvSpPr>
        <p:spPr>
          <a:xfrm>
            <a:off x="-48910" y="2780928"/>
            <a:ext cx="4404886" cy="507831"/>
          </a:xfrm>
          <a:prstGeom prst="rect">
            <a:avLst/>
          </a:prstGeom>
          <a:noFill/>
        </p:spPr>
        <p:txBody>
          <a:bodyPr wrap="square" rtlCol="0">
            <a:spAutoFit/>
          </a:bodyPr>
          <a:lstStyle/>
          <a:p>
            <a:pPr>
              <a:lnSpc>
                <a:spcPct val="150000"/>
              </a:lnSpc>
            </a:pPr>
            <a:r>
              <a:rPr lang="vi-VN" b="1" smtClean="0">
                <a:solidFill>
                  <a:srgbClr val="003366"/>
                </a:solidFill>
              </a:rPr>
              <a:t>a. Lao động là quyền của công dân:</a:t>
            </a:r>
            <a:endParaRPr lang="en-US" b="1">
              <a:solidFill>
                <a:srgbClr val="003366"/>
              </a:solidFill>
            </a:endParaRPr>
          </a:p>
        </p:txBody>
      </p:sp>
      <p:sp>
        <p:nvSpPr>
          <p:cNvPr id="20" name="Line 5"/>
          <p:cNvSpPr>
            <a:spLocks noChangeShapeType="1"/>
          </p:cNvSpPr>
          <p:nvPr/>
        </p:nvSpPr>
        <p:spPr bwMode="auto">
          <a:xfrm flipV="1">
            <a:off x="219100" y="3183373"/>
            <a:ext cx="3600399" cy="0"/>
          </a:xfrm>
          <a:prstGeom prst="line">
            <a:avLst/>
          </a:prstGeom>
          <a:noFill/>
          <a:ln w="28575" cmpd="sng">
            <a:solidFill>
              <a:schemeClr val="tx2">
                <a:lumMod val="75000"/>
              </a:schemeClr>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p>
        </p:txBody>
      </p:sp>
      <p:sp>
        <p:nvSpPr>
          <p:cNvPr id="24" name="TextBox 23"/>
          <p:cNvSpPr txBox="1"/>
          <p:nvPr/>
        </p:nvSpPr>
        <p:spPr>
          <a:xfrm>
            <a:off x="4601497" y="949950"/>
            <a:ext cx="4305325" cy="1338828"/>
          </a:xfrm>
          <a:prstGeom prst="rect">
            <a:avLst/>
          </a:prstGeom>
          <a:solidFill>
            <a:srgbClr val="FFFF66"/>
          </a:solidFill>
          <a:ln w="28575">
            <a:solidFill>
              <a:schemeClr val="tx1"/>
            </a:solidFill>
          </a:ln>
        </p:spPr>
        <p:txBody>
          <a:bodyPr wrap="square" rtlCol="0" anchor="ctr">
            <a:spAutoFit/>
          </a:bodyPr>
          <a:lstStyle/>
          <a:p>
            <a:pPr>
              <a:lnSpc>
                <a:spcPct val="150000"/>
              </a:lnSpc>
            </a:pPr>
            <a:r>
              <a:rPr lang="vi-VN" b="1" smtClean="0">
                <a:solidFill>
                  <a:srgbClr val="003366"/>
                </a:solidFill>
                <a:latin typeface="+mj-lt"/>
              </a:rPr>
              <a:t>Minh muốn trở thành một thợ cắt tóc, nhưng bố mẹ lại bắt Minh học nghề sửa chữa ô tô.</a:t>
            </a:r>
            <a:endParaRPr lang="en-US" b="1">
              <a:solidFill>
                <a:srgbClr val="003366"/>
              </a:solidFill>
              <a:latin typeface="+mj-lt"/>
            </a:endParaRPr>
          </a:p>
        </p:txBody>
      </p:sp>
      <p:sp>
        <p:nvSpPr>
          <p:cNvPr id="25" name="TextBox 24"/>
          <p:cNvSpPr txBox="1"/>
          <p:nvPr/>
        </p:nvSpPr>
        <p:spPr>
          <a:xfrm>
            <a:off x="35496" y="3140968"/>
            <a:ext cx="4404886" cy="1338828"/>
          </a:xfrm>
          <a:prstGeom prst="rect">
            <a:avLst/>
          </a:prstGeom>
          <a:noFill/>
        </p:spPr>
        <p:txBody>
          <a:bodyPr wrap="square" rtlCol="0">
            <a:spAutoFit/>
          </a:bodyPr>
          <a:lstStyle/>
          <a:p>
            <a:pPr>
              <a:lnSpc>
                <a:spcPct val="150000"/>
              </a:lnSpc>
            </a:pPr>
            <a:r>
              <a:rPr lang="vi-VN" b="1" smtClean="0">
                <a:solidFill>
                  <a:srgbClr val="003366"/>
                </a:solidFill>
              </a:rPr>
              <a:t>Công dân có quyền tự do:</a:t>
            </a:r>
          </a:p>
          <a:p>
            <a:pPr>
              <a:lnSpc>
                <a:spcPct val="150000"/>
              </a:lnSpc>
            </a:pPr>
            <a:r>
              <a:rPr lang="vi-VN" b="1" smtClean="0">
                <a:solidFill>
                  <a:srgbClr val="003366"/>
                </a:solidFill>
              </a:rPr>
              <a:t>- Sử dụng sức lao động của mình để học nghề, tìm kiếm việc làm,</a:t>
            </a:r>
            <a:endParaRPr lang="en-US" b="1">
              <a:solidFill>
                <a:srgbClr val="003366"/>
              </a:solidFill>
            </a:endParaRPr>
          </a:p>
        </p:txBody>
      </p:sp>
      <p:sp>
        <p:nvSpPr>
          <p:cNvPr id="26" name="TextBox 25"/>
          <p:cNvSpPr txBox="1"/>
          <p:nvPr/>
        </p:nvSpPr>
        <p:spPr>
          <a:xfrm>
            <a:off x="107504" y="4394428"/>
            <a:ext cx="4404886" cy="1338828"/>
          </a:xfrm>
          <a:prstGeom prst="rect">
            <a:avLst/>
          </a:prstGeom>
          <a:noFill/>
        </p:spPr>
        <p:txBody>
          <a:bodyPr wrap="square" rtlCol="0">
            <a:spAutoFit/>
          </a:bodyPr>
          <a:lstStyle/>
          <a:p>
            <a:pPr>
              <a:lnSpc>
                <a:spcPct val="150000"/>
              </a:lnSpc>
            </a:pPr>
            <a:r>
              <a:rPr lang="vi-VN" b="1" smtClean="0">
                <a:solidFill>
                  <a:srgbClr val="003366"/>
                </a:solidFill>
              </a:rPr>
              <a:t>- Lựa chọn nghề nghiệp có ích cho xã hội, đem lại thu nhập cho bản thân và gia đình.</a:t>
            </a:r>
            <a:endParaRPr lang="en-US" b="1">
              <a:solidFill>
                <a:srgbClr val="003366"/>
              </a:solidFill>
            </a:endParaRPr>
          </a:p>
        </p:txBody>
      </p:sp>
      <p:sp>
        <p:nvSpPr>
          <p:cNvPr id="27" name="Rectangle 25"/>
          <p:cNvSpPr>
            <a:spLocks noChangeArrowheads="1"/>
          </p:cNvSpPr>
          <p:nvPr/>
        </p:nvSpPr>
        <p:spPr bwMode="auto">
          <a:xfrm>
            <a:off x="4540696" y="2572122"/>
            <a:ext cx="4495800" cy="1504950"/>
          </a:xfrm>
          <a:prstGeom prst="rect">
            <a:avLst/>
          </a:prstGeom>
          <a:solidFill>
            <a:srgbClr val="FB3136"/>
          </a:solidFill>
          <a:ln w="952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1415" tIns="34914" rIns="36501" bIns="0" anchor="ctr">
            <a:spAutoFit/>
          </a:bodyPr>
          <a:lstStyle/>
          <a:p>
            <a:pPr algn="just" eaLnBrk="0" hangingPunct="0"/>
            <a:r>
              <a:rPr lang="en-US" sz="2400" b="1">
                <a:solidFill>
                  <a:schemeClr val="bg1"/>
                </a:solidFill>
                <a:latin typeface="Times New Roman" pitchFamily="18" charset="0"/>
              </a:rPr>
              <a:t>Điều 35: </a:t>
            </a:r>
            <a:r>
              <a:rPr lang="en-US" sz="2400" i="1">
                <a:solidFill>
                  <a:schemeClr val="bg1"/>
                </a:solidFill>
                <a:latin typeface="Times New Roman" pitchFamily="18" charset="0"/>
              </a:rPr>
              <a:t>Công dân có quyền làm việc, lựa chọn nghề nghiệp, việc làm và nơi làm việc.                </a:t>
            </a:r>
          </a:p>
          <a:p>
            <a:pPr eaLnBrk="0" hangingPunct="0"/>
            <a:r>
              <a:rPr lang="en-US" sz="2400" i="1">
                <a:solidFill>
                  <a:schemeClr val="bg1"/>
                </a:solidFill>
                <a:latin typeface="Times New Roman" pitchFamily="18" charset="0"/>
              </a:rPr>
              <a:t>                               </a:t>
            </a:r>
            <a:r>
              <a:rPr lang="en-US" sz="2400">
                <a:solidFill>
                  <a:schemeClr val="bg1"/>
                </a:solidFill>
                <a:latin typeface="Times New Roman" pitchFamily="18" charset="0"/>
              </a:rPr>
              <a:t> </a:t>
            </a:r>
            <a:r>
              <a:rPr lang="en-US" sz="2000">
                <a:solidFill>
                  <a:schemeClr val="bg1"/>
                </a:solidFill>
                <a:latin typeface="Times New Roman" pitchFamily="18" charset="0"/>
              </a:rPr>
              <a:t>(Hiến pháp 2013)</a:t>
            </a:r>
          </a:p>
        </p:txBody>
      </p:sp>
      <p:sp>
        <p:nvSpPr>
          <p:cNvPr id="28" name="TextBox 27"/>
          <p:cNvSpPr txBox="1"/>
          <p:nvPr/>
        </p:nvSpPr>
        <p:spPr>
          <a:xfrm>
            <a:off x="4659163" y="862554"/>
            <a:ext cx="4305325" cy="1846659"/>
          </a:xfrm>
          <a:prstGeom prst="rect">
            <a:avLst/>
          </a:prstGeom>
          <a:solidFill>
            <a:schemeClr val="accent3">
              <a:lumMod val="40000"/>
              <a:lumOff val="60000"/>
            </a:schemeClr>
          </a:solidFill>
          <a:ln w="28575">
            <a:solidFill>
              <a:srgbClr val="003300"/>
            </a:solidFill>
          </a:ln>
        </p:spPr>
        <p:txBody>
          <a:bodyPr wrap="square" rtlCol="0" anchor="ctr">
            <a:spAutoFit/>
          </a:bodyPr>
          <a:lstStyle/>
          <a:p>
            <a:pPr>
              <a:lnSpc>
                <a:spcPct val="150000"/>
              </a:lnSpc>
            </a:pPr>
            <a:r>
              <a:rPr lang="vi-VN" sz="1900" b="1" smtClean="0">
                <a:solidFill>
                  <a:srgbClr val="003300"/>
                </a:solidFill>
                <a:latin typeface="+mj-lt"/>
              </a:rPr>
              <a:t>Anh Tân 20 tuổi làm nghề vận chuyển hàng lậu qua biên giới. Anh cho rằng làm công việc này mang lại thu nhập cao sẽ giúp ích nhiều hơn cho gia đình</a:t>
            </a:r>
            <a:endParaRPr lang="en-US" sz="1900" b="1">
              <a:solidFill>
                <a:srgbClr val="003300"/>
              </a:solidFill>
              <a:latin typeface="+mj-lt"/>
            </a:endParaRPr>
          </a:p>
        </p:txBody>
      </p:sp>
      <p:sp>
        <p:nvSpPr>
          <p:cNvPr id="30" name="TextBox 29"/>
          <p:cNvSpPr txBox="1"/>
          <p:nvPr/>
        </p:nvSpPr>
        <p:spPr>
          <a:xfrm>
            <a:off x="4659163" y="3212976"/>
            <a:ext cx="4305325" cy="1338828"/>
          </a:xfrm>
          <a:prstGeom prst="rect">
            <a:avLst/>
          </a:prstGeom>
          <a:solidFill>
            <a:schemeClr val="accent2">
              <a:lumMod val="20000"/>
              <a:lumOff val="80000"/>
            </a:schemeClr>
          </a:solidFill>
          <a:ln w="28575">
            <a:solidFill>
              <a:srgbClr val="990000"/>
            </a:solidFill>
          </a:ln>
        </p:spPr>
        <p:txBody>
          <a:bodyPr wrap="square" rtlCol="0" anchor="ctr">
            <a:spAutoFit/>
          </a:bodyPr>
          <a:lstStyle/>
          <a:p>
            <a:pPr>
              <a:lnSpc>
                <a:spcPct val="150000"/>
              </a:lnSpc>
            </a:pPr>
            <a:r>
              <a:rPr lang="vi-VN" b="1" smtClean="0">
                <a:solidFill>
                  <a:srgbClr val="990000"/>
                </a:solidFill>
                <a:latin typeface="+mj-lt"/>
              </a:rPr>
              <a:t>Điều 9 : Việc làm là hoạt động lao động tạo ra thu nhập mà pháp luật không cấm</a:t>
            </a:r>
          </a:p>
          <a:p>
            <a:pPr algn="r">
              <a:lnSpc>
                <a:spcPct val="150000"/>
              </a:lnSpc>
            </a:pPr>
            <a:r>
              <a:rPr lang="vi-VN" b="1" i="1" smtClean="0">
                <a:solidFill>
                  <a:srgbClr val="990000"/>
                </a:solidFill>
                <a:latin typeface="+mj-lt"/>
              </a:rPr>
              <a:t>(Bộ luật Lao động năm 2019)</a:t>
            </a:r>
            <a:endParaRPr lang="en-US" b="1" i="1">
              <a:solidFill>
                <a:srgbClr val="990000"/>
              </a:solidFill>
              <a:latin typeface="+mj-lt"/>
            </a:endParaRPr>
          </a:p>
        </p:txBody>
      </p:sp>
      <p:grpSp>
        <p:nvGrpSpPr>
          <p:cNvPr id="33" name="Group 32"/>
          <p:cNvGrpSpPr/>
          <p:nvPr/>
        </p:nvGrpSpPr>
        <p:grpSpPr>
          <a:xfrm>
            <a:off x="-48910" y="3212976"/>
            <a:ext cx="4404886" cy="507831"/>
            <a:chOff x="-36512" y="5657473"/>
            <a:chExt cx="4404886" cy="507831"/>
          </a:xfrm>
        </p:grpSpPr>
        <p:sp>
          <p:nvSpPr>
            <p:cNvPr id="31" name="TextBox 30"/>
            <p:cNvSpPr txBox="1"/>
            <p:nvPr/>
          </p:nvSpPr>
          <p:spPr>
            <a:xfrm>
              <a:off x="-36512" y="5657473"/>
              <a:ext cx="4404886" cy="507831"/>
            </a:xfrm>
            <a:prstGeom prst="rect">
              <a:avLst/>
            </a:prstGeom>
            <a:noFill/>
          </p:spPr>
          <p:txBody>
            <a:bodyPr wrap="square" rtlCol="0">
              <a:spAutoFit/>
            </a:bodyPr>
            <a:lstStyle/>
            <a:p>
              <a:pPr>
                <a:lnSpc>
                  <a:spcPct val="150000"/>
                </a:lnSpc>
              </a:pPr>
              <a:r>
                <a:rPr lang="vi-VN" b="1">
                  <a:solidFill>
                    <a:srgbClr val="003366"/>
                  </a:solidFill>
                </a:rPr>
                <a:t>b</a:t>
              </a:r>
              <a:r>
                <a:rPr lang="vi-VN" b="1" smtClean="0">
                  <a:solidFill>
                    <a:srgbClr val="003366"/>
                  </a:solidFill>
                </a:rPr>
                <a:t>. Lao động là nghĩa vụ của công dân:</a:t>
              </a:r>
              <a:endParaRPr lang="en-US" b="1">
                <a:solidFill>
                  <a:srgbClr val="003366"/>
                </a:solidFill>
              </a:endParaRPr>
            </a:p>
          </p:txBody>
        </p:sp>
        <p:sp>
          <p:nvSpPr>
            <p:cNvPr id="32" name="Line 5"/>
            <p:cNvSpPr>
              <a:spLocks noChangeShapeType="1"/>
            </p:cNvSpPr>
            <p:nvPr/>
          </p:nvSpPr>
          <p:spPr bwMode="auto">
            <a:xfrm>
              <a:off x="389303" y="6056038"/>
              <a:ext cx="3778413" cy="20777"/>
            </a:xfrm>
            <a:prstGeom prst="line">
              <a:avLst/>
            </a:prstGeom>
            <a:noFill/>
            <a:ln w="28575" cmpd="sng">
              <a:solidFill>
                <a:schemeClr val="tx2">
                  <a:lumMod val="75000"/>
                </a:schemeClr>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p>
          </p:txBody>
        </p:sp>
      </p:grpSp>
      <p:sp>
        <p:nvSpPr>
          <p:cNvPr id="34" name="TextBox 33"/>
          <p:cNvSpPr txBox="1"/>
          <p:nvPr/>
        </p:nvSpPr>
        <p:spPr>
          <a:xfrm>
            <a:off x="4659163" y="908134"/>
            <a:ext cx="4305325" cy="3600986"/>
          </a:xfrm>
          <a:prstGeom prst="rect">
            <a:avLst/>
          </a:prstGeom>
          <a:solidFill>
            <a:schemeClr val="accent6">
              <a:lumMod val="20000"/>
              <a:lumOff val="80000"/>
            </a:schemeClr>
          </a:solidFill>
          <a:ln w="28575">
            <a:solidFill>
              <a:srgbClr val="990000"/>
            </a:solidFill>
          </a:ln>
        </p:spPr>
        <p:txBody>
          <a:bodyPr wrap="square" rtlCol="0" anchor="ctr">
            <a:spAutoFit/>
          </a:bodyPr>
          <a:lstStyle/>
          <a:p>
            <a:pPr>
              <a:lnSpc>
                <a:spcPct val="150000"/>
              </a:lnSpc>
            </a:pPr>
            <a:r>
              <a:rPr lang="vi-VN" sz="1900" b="1" dirty="0" smtClean="0">
                <a:solidFill>
                  <a:srgbClr val="660066"/>
                </a:solidFill>
                <a:latin typeface="+mj-lt"/>
              </a:rPr>
              <a:t>Duy đã tốt nghiệp THPT nhưng không đi học, không đi làm mà chỉ tụ tập suốt ngày chơi điện tử. Mọi người hỏi thì anh nói: «Nuôi con là trách nhiệm của bố mẹ, mình chưa lập gia đình riêng nên chưa cần đi làm».</a:t>
            </a:r>
            <a:endParaRPr lang="vi-VN" sz="1900" b="1" dirty="0">
              <a:solidFill>
                <a:srgbClr val="660066"/>
              </a:solidFill>
              <a:latin typeface="+mj-lt"/>
            </a:endParaRPr>
          </a:p>
          <a:p>
            <a:pPr>
              <a:lnSpc>
                <a:spcPct val="150000"/>
              </a:lnSpc>
            </a:pPr>
            <a:r>
              <a:rPr lang="vi-VN" sz="1900" b="1" dirty="0" smtClean="0">
                <a:solidFill>
                  <a:srgbClr val="000099"/>
                </a:solidFill>
                <a:latin typeface="+mj-lt"/>
              </a:rPr>
              <a:t>     Em có đồng tình với suy nghĩ của anh Duy không? Tại sao?</a:t>
            </a:r>
            <a:endParaRPr lang="en-US" sz="1900" b="1" dirty="0">
              <a:solidFill>
                <a:srgbClr val="000099"/>
              </a:solidFill>
              <a:latin typeface="+mj-lt"/>
            </a:endParaRPr>
          </a:p>
        </p:txBody>
      </p:sp>
      <p:sp>
        <p:nvSpPr>
          <p:cNvPr id="35" name="TextBox 34"/>
          <p:cNvSpPr txBox="1"/>
          <p:nvPr/>
        </p:nvSpPr>
        <p:spPr>
          <a:xfrm>
            <a:off x="107504" y="3573016"/>
            <a:ext cx="4404886" cy="2169825"/>
          </a:xfrm>
          <a:prstGeom prst="rect">
            <a:avLst/>
          </a:prstGeom>
          <a:noFill/>
        </p:spPr>
        <p:txBody>
          <a:bodyPr wrap="square" rtlCol="0">
            <a:spAutoFit/>
          </a:bodyPr>
          <a:lstStyle/>
          <a:p>
            <a:pPr>
              <a:lnSpc>
                <a:spcPct val="150000"/>
              </a:lnSpc>
            </a:pPr>
            <a:r>
              <a:rPr lang="vi-VN" b="1" dirty="0" smtClean="0">
                <a:solidFill>
                  <a:srgbClr val="003366"/>
                </a:solidFill>
              </a:rPr>
              <a:t>- Là phương tiện để tự nuôi sống bản thân và gia đình.</a:t>
            </a:r>
          </a:p>
          <a:p>
            <a:pPr>
              <a:lnSpc>
                <a:spcPct val="150000"/>
              </a:lnSpc>
            </a:pPr>
            <a:r>
              <a:rPr lang="vi-VN" b="1" dirty="0" smtClean="0">
                <a:solidFill>
                  <a:srgbClr val="003366"/>
                </a:solidFill>
              </a:rPr>
              <a:t>- Góp phần sáng tạo ra của cải vật chất và tinh thần cho xã hội, duy trì và phát triển đất nước.</a:t>
            </a:r>
            <a:endParaRPr lang="en-US" b="1" dirty="0">
              <a:solidFill>
                <a:srgbClr val="003366"/>
              </a:solidFill>
            </a:endParaRPr>
          </a:p>
        </p:txBody>
      </p:sp>
      <p:sp>
        <p:nvSpPr>
          <p:cNvPr id="23" name="TextBox 22"/>
          <p:cNvSpPr txBox="1"/>
          <p:nvPr/>
        </p:nvSpPr>
        <p:spPr>
          <a:xfrm>
            <a:off x="35496" y="1566946"/>
            <a:ext cx="4305325" cy="5678478"/>
          </a:xfrm>
          <a:prstGeom prst="rect">
            <a:avLst/>
          </a:prstGeom>
          <a:solidFill>
            <a:schemeClr val="accent3">
              <a:lumMod val="20000"/>
              <a:lumOff val="80000"/>
            </a:schemeClr>
          </a:solidFill>
          <a:ln w="28575">
            <a:solidFill>
              <a:srgbClr val="990000"/>
            </a:solidFill>
          </a:ln>
        </p:spPr>
        <p:txBody>
          <a:bodyPr wrap="square" rtlCol="0" anchor="ctr">
            <a:spAutoFit/>
          </a:bodyPr>
          <a:lstStyle/>
          <a:p>
            <a:pPr>
              <a:lnSpc>
                <a:spcPct val="150000"/>
              </a:lnSpc>
            </a:pPr>
            <a:r>
              <a:rPr lang="en-US" sz="2200" b="1" dirty="0" err="1" smtClean="0">
                <a:solidFill>
                  <a:schemeClr val="accent3">
                    <a:lumMod val="50000"/>
                  </a:schemeClr>
                </a:solidFill>
                <a:latin typeface="+mj-lt"/>
              </a:rPr>
              <a:t>Tình</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huống</a:t>
            </a:r>
            <a:r>
              <a:rPr lang="en-US" sz="2200" b="1" dirty="0" smtClean="0">
                <a:solidFill>
                  <a:schemeClr val="accent3">
                    <a:lumMod val="50000"/>
                  </a:schemeClr>
                </a:solidFill>
                <a:latin typeface="+mj-lt"/>
              </a:rPr>
              <a:t> 2 ĐVĐ/48 SGK : </a:t>
            </a:r>
          </a:p>
          <a:p>
            <a:pPr>
              <a:lnSpc>
                <a:spcPct val="150000"/>
              </a:lnSpc>
            </a:pPr>
            <a:r>
              <a:rPr lang="en-US" sz="2200" b="1" dirty="0" err="1" smtClean="0">
                <a:solidFill>
                  <a:schemeClr val="accent3">
                    <a:lumMod val="50000"/>
                  </a:schemeClr>
                </a:solidFill>
                <a:latin typeface="+mj-lt"/>
              </a:rPr>
              <a:t>Sau</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khi</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thỏa</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thuận</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và</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kí</a:t>
            </a:r>
            <a:r>
              <a:rPr lang="en-US" sz="2200" b="1" dirty="0" smtClean="0">
                <a:solidFill>
                  <a:schemeClr val="accent3">
                    <a:lumMod val="50000"/>
                  </a:schemeClr>
                </a:solidFill>
                <a:latin typeface="+mj-lt"/>
              </a:rPr>
              <a:t> cam </a:t>
            </a:r>
            <a:r>
              <a:rPr lang="en-US" sz="2200" b="1" dirty="0" err="1" smtClean="0">
                <a:solidFill>
                  <a:schemeClr val="accent3">
                    <a:lumMod val="50000"/>
                  </a:schemeClr>
                </a:solidFill>
                <a:latin typeface="+mj-lt"/>
              </a:rPr>
              <a:t>kết</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với</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Công</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ti</a:t>
            </a:r>
            <a:r>
              <a:rPr lang="en-US" sz="2200" b="1" dirty="0" smtClean="0">
                <a:solidFill>
                  <a:schemeClr val="accent3">
                    <a:lumMod val="50000"/>
                  </a:schemeClr>
                </a:solidFill>
                <a:latin typeface="+mj-lt"/>
              </a:rPr>
              <a:t> TNHH </a:t>
            </a:r>
            <a:r>
              <a:rPr lang="en-US" sz="2200" b="1" dirty="0" err="1" smtClean="0">
                <a:solidFill>
                  <a:schemeClr val="accent3">
                    <a:lumMod val="50000"/>
                  </a:schemeClr>
                </a:solidFill>
                <a:latin typeface="+mj-lt"/>
              </a:rPr>
              <a:t>Hoàng</a:t>
            </a:r>
            <a:r>
              <a:rPr lang="en-US" sz="2200" b="1" dirty="0" smtClean="0">
                <a:solidFill>
                  <a:schemeClr val="accent3">
                    <a:lumMod val="50000"/>
                  </a:schemeClr>
                </a:solidFill>
                <a:latin typeface="+mj-lt"/>
              </a:rPr>
              <a:t> Long </a:t>
            </a:r>
            <a:r>
              <a:rPr lang="en-US" sz="2200" b="1" dirty="0" err="1" smtClean="0">
                <a:solidFill>
                  <a:schemeClr val="accent3">
                    <a:lumMod val="50000"/>
                  </a:schemeClr>
                </a:solidFill>
                <a:latin typeface="+mj-lt"/>
              </a:rPr>
              <a:t>về</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tiền</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công</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thời</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gian</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lao</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động</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và</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các</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điều</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kiện</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khác</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chị</a:t>
            </a:r>
            <a:r>
              <a:rPr lang="en-US" sz="2200" b="1" dirty="0" smtClean="0">
                <a:solidFill>
                  <a:schemeClr val="accent3">
                    <a:lumMod val="50000"/>
                  </a:schemeClr>
                </a:solidFill>
                <a:latin typeface="+mj-lt"/>
              </a:rPr>
              <a:t> Ba </a:t>
            </a:r>
            <a:r>
              <a:rPr lang="en-US" sz="2200" b="1" dirty="0" err="1" smtClean="0">
                <a:solidFill>
                  <a:schemeClr val="accent3">
                    <a:lumMod val="50000"/>
                  </a:schemeClr>
                </a:solidFill>
                <a:latin typeface="+mj-lt"/>
              </a:rPr>
              <a:t>được</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nhận</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vào</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làm</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việc</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tại</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công</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ti</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Làm</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việc</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được</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hơn</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một</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tháng</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thấy</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có</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nơi</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khác</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công</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việc</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cũng</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như</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thế</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nhưng</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trả</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công</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cao</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hơn</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chị</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đã</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tự</a:t>
            </a:r>
            <a:r>
              <a:rPr lang="en-US" sz="2200" b="1" dirty="0" smtClean="0">
                <a:solidFill>
                  <a:schemeClr val="accent3">
                    <a:lumMod val="50000"/>
                  </a:schemeClr>
                </a:solidFill>
                <a:latin typeface="+mj-lt"/>
              </a:rPr>
              <a:t> ý </a:t>
            </a:r>
            <a:r>
              <a:rPr lang="en-US" sz="2200" b="1" dirty="0" err="1" smtClean="0">
                <a:solidFill>
                  <a:schemeClr val="accent3">
                    <a:lumMod val="50000"/>
                  </a:schemeClr>
                </a:solidFill>
                <a:latin typeface="+mj-lt"/>
              </a:rPr>
              <a:t>thôi</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việc</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mà</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không</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báo</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trước</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cho</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Giám</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đốc</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công</a:t>
            </a:r>
            <a:r>
              <a:rPr lang="en-US" sz="2200" b="1" dirty="0" smtClean="0">
                <a:solidFill>
                  <a:schemeClr val="accent3">
                    <a:lumMod val="50000"/>
                  </a:schemeClr>
                </a:solidFill>
                <a:latin typeface="+mj-lt"/>
              </a:rPr>
              <a:t> </a:t>
            </a:r>
            <a:r>
              <a:rPr lang="en-US" sz="2200" b="1" dirty="0" err="1" smtClean="0">
                <a:solidFill>
                  <a:schemeClr val="accent3">
                    <a:lumMod val="50000"/>
                  </a:schemeClr>
                </a:solidFill>
                <a:latin typeface="+mj-lt"/>
              </a:rPr>
              <a:t>ti</a:t>
            </a:r>
            <a:endParaRPr lang="vi-VN" sz="2200" b="1" dirty="0">
              <a:solidFill>
                <a:schemeClr val="accent3">
                  <a:lumMod val="50000"/>
                </a:schemeClr>
              </a:solidFill>
              <a:latin typeface="+mj-lt"/>
            </a:endParaRPr>
          </a:p>
        </p:txBody>
      </p:sp>
      <p:sp>
        <p:nvSpPr>
          <p:cNvPr id="29" name="TextBox 28"/>
          <p:cNvSpPr txBox="1"/>
          <p:nvPr/>
        </p:nvSpPr>
        <p:spPr>
          <a:xfrm>
            <a:off x="4860032" y="1844824"/>
            <a:ext cx="3744416" cy="3785652"/>
          </a:xfrm>
          <a:prstGeom prst="rect">
            <a:avLst/>
          </a:prstGeom>
          <a:noFill/>
        </p:spPr>
        <p:txBody>
          <a:bodyPr wrap="square" rtlCol="0">
            <a:spAutoFit/>
          </a:bodyPr>
          <a:lstStyle/>
          <a:p>
            <a:pPr lvl="0"/>
            <a:r>
              <a:rPr lang="en-US" sz="2400" b="1" dirty="0" smtClean="0">
                <a:solidFill>
                  <a:srgbClr val="C00000"/>
                </a:solidFill>
              </a:rPr>
              <a:t>	</a:t>
            </a:r>
            <a:r>
              <a:rPr lang="en-US" sz="2400" b="1" dirty="0" err="1" smtClean="0">
                <a:solidFill>
                  <a:srgbClr val="C00000"/>
                </a:solidFill>
              </a:rPr>
              <a:t>Chị</a:t>
            </a:r>
            <a:r>
              <a:rPr lang="en-US" sz="2400" b="1" dirty="0" smtClean="0">
                <a:solidFill>
                  <a:srgbClr val="C00000"/>
                </a:solidFill>
              </a:rPr>
              <a:t> </a:t>
            </a:r>
            <a:r>
              <a:rPr lang="en-US" sz="2400" b="1" dirty="0">
                <a:solidFill>
                  <a:srgbClr val="C00000"/>
                </a:solidFill>
              </a:rPr>
              <a:t>Ba </a:t>
            </a:r>
            <a:r>
              <a:rPr lang="en-US" sz="2400" b="1" dirty="0" err="1">
                <a:solidFill>
                  <a:srgbClr val="C00000"/>
                </a:solidFill>
              </a:rPr>
              <a:t>đã</a:t>
            </a:r>
            <a:r>
              <a:rPr lang="en-US" sz="2400" b="1" dirty="0">
                <a:solidFill>
                  <a:srgbClr val="C00000"/>
                </a:solidFill>
              </a:rPr>
              <a:t> </a:t>
            </a:r>
            <a:r>
              <a:rPr lang="en-US" sz="2400" b="1" dirty="0" err="1">
                <a:solidFill>
                  <a:srgbClr val="C00000"/>
                </a:solidFill>
              </a:rPr>
              <a:t>thực</a:t>
            </a:r>
            <a:r>
              <a:rPr lang="en-US" sz="2400" b="1" dirty="0">
                <a:solidFill>
                  <a:srgbClr val="C00000"/>
                </a:solidFill>
              </a:rPr>
              <a:t> </a:t>
            </a:r>
            <a:r>
              <a:rPr lang="en-US" sz="2400" b="1" dirty="0" err="1">
                <a:solidFill>
                  <a:srgbClr val="C00000"/>
                </a:solidFill>
              </a:rPr>
              <a:t>hiện</a:t>
            </a:r>
            <a:r>
              <a:rPr lang="en-US" sz="2400" b="1" dirty="0">
                <a:solidFill>
                  <a:srgbClr val="C00000"/>
                </a:solidFill>
              </a:rPr>
              <a:t> </a:t>
            </a:r>
            <a:r>
              <a:rPr lang="en-US" sz="2400" b="1" dirty="0" smtClean="0">
                <a:solidFill>
                  <a:srgbClr val="C00000"/>
                </a:solidFill>
              </a:rPr>
              <a:t>	</a:t>
            </a:r>
            <a:r>
              <a:rPr lang="en-US" sz="2400" b="1" dirty="0" err="1" smtClean="0">
                <a:solidFill>
                  <a:srgbClr val="C00000"/>
                </a:solidFill>
              </a:rPr>
              <a:t>sai</a:t>
            </a:r>
            <a:r>
              <a:rPr lang="en-US" sz="2400" b="1" dirty="0" smtClean="0">
                <a:solidFill>
                  <a:srgbClr val="C00000"/>
                </a:solidFill>
              </a:rPr>
              <a:t> </a:t>
            </a:r>
            <a:r>
              <a:rPr lang="en-US" sz="2400" b="1" dirty="0" err="1">
                <a:solidFill>
                  <a:srgbClr val="C00000"/>
                </a:solidFill>
              </a:rPr>
              <a:t>Quyền</a:t>
            </a:r>
            <a:r>
              <a:rPr lang="en-US" sz="2400" b="1" dirty="0">
                <a:solidFill>
                  <a:srgbClr val="C00000"/>
                </a:solidFill>
              </a:rPr>
              <a:t> </a:t>
            </a:r>
            <a:r>
              <a:rPr lang="en-US" sz="2400" b="1" dirty="0" err="1">
                <a:solidFill>
                  <a:srgbClr val="C00000"/>
                </a:solidFill>
              </a:rPr>
              <a:t>và</a:t>
            </a:r>
            <a:r>
              <a:rPr lang="en-US" sz="2400" b="1" dirty="0">
                <a:solidFill>
                  <a:srgbClr val="C00000"/>
                </a:solidFill>
              </a:rPr>
              <a:t> </a:t>
            </a:r>
            <a:r>
              <a:rPr lang="en-US" sz="2400" b="1" dirty="0" err="1">
                <a:solidFill>
                  <a:srgbClr val="C00000"/>
                </a:solidFill>
              </a:rPr>
              <a:t>nghĩa</a:t>
            </a:r>
            <a:r>
              <a:rPr lang="en-US" sz="2400" b="1" dirty="0">
                <a:solidFill>
                  <a:srgbClr val="C00000"/>
                </a:solidFill>
              </a:rPr>
              <a:t> </a:t>
            </a:r>
            <a:r>
              <a:rPr lang="en-US" sz="2400" b="1" dirty="0" smtClean="0">
                <a:solidFill>
                  <a:srgbClr val="C00000"/>
                </a:solidFill>
              </a:rPr>
              <a:t>	</a:t>
            </a:r>
            <a:r>
              <a:rPr lang="en-US" sz="2400" b="1" dirty="0" err="1" smtClean="0">
                <a:solidFill>
                  <a:srgbClr val="C00000"/>
                </a:solidFill>
              </a:rPr>
              <a:t>vụ</a:t>
            </a:r>
            <a:r>
              <a:rPr lang="en-US" sz="2400" b="1" dirty="0" smtClean="0">
                <a:solidFill>
                  <a:srgbClr val="C00000"/>
                </a:solidFill>
              </a:rPr>
              <a:t> </a:t>
            </a:r>
            <a:r>
              <a:rPr lang="en-US" sz="2400" b="1" dirty="0" err="1" smtClean="0">
                <a:solidFill>
                  <a:srgbClr val="C00000"/>
                </a:solidFill>
              </a:rPr>
              <a:t>lao</a:t>
            </a:r>
            <a:r>
              <a:rPr lang="en-US" sz="2400" b="1" dirty="0" smtClean="0">
                <a:solidFill>
                  <a:srgbClr val="C00000"/>
                </a:solidFill>
              </a:rPr>
              <a:t> </a:t>
            </a:r>
            <a:r>
              <a:rPr lang="en-US" sz="2400" b="1" dirty="0" err="1" smtClean="0">
                <a:solidFill>
                  <a:srgbClr val="C00000"/>
                </a:solidFill>
              </a:rPr>
              <a:t>động</a:t>
            </a:r>
            <a:r>
              <a:rPr lang="en-US" sz="2400" b="1" dirty="0" smtClean="0">
                <a:solidFill>
                  <a:srgbClr val="C00000"/>
                </a:solidFill>
              </a:rPr>
              <a:t>. </a:t>
            </a:r>
            <a:r>
              <a:rPr lang="en-US" sz="2400" b="1" dirty="0" err="1">
                <a:solidFill>
                  <a:srgbClr val="C00000"/>
                </a:solidFill>
              </a:rPr>
              <a:t>Chị</a:t>
            </a:r>
            <a:r>
              <a:rPr lang="en-US" sz="2400" b="1" dirty="0">
                <a:solidFill>
                  <a:srgbClr val="C00000"/>
                </a:solidFill>
              </a:rPr>
              <a:t> </a:t>
            </a:r>
            <a:r>
              <a:rPr lang="en-US" sz="2400" b="1" dirty="0" err="1">
                <a:solidFill>
                  <a:srgbClr val="C00000"/>
                </a:solidFill>
              </a:rPr>
              <a:t>ko</a:t>
            </a:r>
            <a:r>
              <a:rPr lang="en-US" sz="2400" b="1" dirty="0">
                <a:solidFill>
                  <a:srgbClr val="C00000"/>
                </a:solidFill>
              </a:rPr>
              <a:t> </a:t>
            </a:r>
            <a:r>
              <a:rPr lang="en-US" sz="2400" b="1" dirty="0" smtClean="0">
                <a:solidFill>
                  <a:srgbClr val="C00000"/>
                </a:solidFill>
              </a:rPr>
              <a:t>	</a:t>
            </a:r>
            <a:r>
              <a:rPr lang="en-US" sz="2400" b="1" dirty="0" err="1" smtClean="0">
                <a:solidFill>
                  <a:srgbClr val="C00000"/>
                </a:solidFill>
              </a:rPr>
              <a:t>thể</a:t>
            </a:r>
            <a:r>
              <a:rPr lang="en-US" sz="2400" b="1" dirty="0" smtClean="0">
                <a:solidFill>
                  <a:srgbClr val="C00000"/>
                </a:solidFill>
              </a:rPr>
              <a:t> </a:t>
            </a:r>
            <a:r>
              <a:rPr lang="en-US" sz="2400" b="1" dirty="0" err="1">
                <a:solidFill>
                  <a:srgbClr val="C00000"/>
                </a:solidFill>
              </a:rPr>
              <a:t>tự</a:t>
            </a:r>
            <a:r>
              <a:rPr lang="en-US" sz="2400" b="1" dirty="0">
                <a:solidFill>
                  <a:srgbClr val="C00000"/>
                </a:solidFill>
              </a:rPr>
              <a:t> </a:t>
            </a:r>
            <a:r>
              <a:rPr lang="en-US" sz="2400" b="1" dirty="0" smtClean="0">
                <a:solidFill>
                  <a:srgbClr val="C00000"/>
                </a:solidFill>
              </a:rPr>
              <a:t>	ý </a:t>
            </a:r>
            <a:r>
              <a:rPr lang="en-US" sz="2400" b="1" dirty="0" err="1">
                <a:solidFill>
                  <a:srgbClr val="C00000"/>
                </a:solidFill>
              </a:rPr>
              <a:t>thôi</a:t>
            </a:r>
            <a:r>
              <a:rPr lang="en-US" sz="2400" b="1" dirty="0">
                <a:solidFill>
                  <a:srgbClr val="C00000"/>
                </a:solidFill>
              </a:rPr>
              <a:t> </a:t>
            </a:r>
            <a:r>
              <a:rPr lang="en-US" sz="2400" b="1" dirty="0" err="1">
                <a:solidFill>
                  <a:srgbClr val="C00000"/>
                </a:solidFill>
              </a:rPr>
              <a:t>việc</a:t>
            </a:r>
            <a:r>
              <a:rPr lang="en-US" sz="2400" b="1" dirty="0">
                <a:solidFill>
                  <a:srgbClr val="C00000"/>
                </a:solidFill>
              </a:rPr>
              <a:t> ở </a:t>
            </a:r>
            <a:r>
              <a:rPr lang="en-US" sz="2400" b="1" dirty="0" smtClean="0">
                <a:solidFill>
                  <a:srgbClr val="C00000"/>
                </a:solidFill>
              </a:rPr>
              <a:t>	</a:t>
            </a:r>
            <a:r>
              <a:rPr lang="en-US" sz="2400" b="1" dirty="0" err="1" smtClean="0">
                <a:solidFill>
                  <a:srgbClr val="C00000"/>
                </a:solidFill>
              </a:rPr>
              <a:t>CTy</a:t>
            </a:r>
            <a:r>
              <a:rPr lang="en-US" sz="2400" b="1" dirty="0" smtClean="0">
                <a:solidFill>
                  <a:srgbClr val="C00000"/>
                </a:solidFill>
              </a:rPr>
              <a:t> </a:t>
            </a:r>
            <a:r>
              <a:rPr lang="en-US" sz="2400" b="1" dirty="0" err="1" smtClean="0">
                <a:solidFill>
                  <a:srgbClr val="C00000"/>
                </a:solidFill>
              </a:rPr>
              <a:t>Hoàng</a:t>
            </a:r>
            <a:r>
              <a:rPr lang="en-US" sz="2400" b="1" dirty="0" smtClean="0">
                <a:solidFill>
                  <a:srgbClr val="C00000"/>
                </a:solidFill>
              </a:rPr>
              <a:t> </a:t>
            </a:r>
            <a:r>
              <a:rPr lang="en-US" sz="2400" b="1" dirty="0">
                <a:solidFill>
                  <a:srgbClr val="C00000"/>
                </a:solidFill>
              </a:rPr>
              <a:t>Long </a:t>
            </a:r>
            <a:r>
              <a:rPr lang="en-US" sz="2400" b="1" dirty="0" smtClean="0">
                <a:solidFill>
                  <a:srgbClr val="C00000"/>
                </a:solidFill>
              </a:rPr>
              <a:t>	</a:t>
            </a:r>
            <a:r>
              <a:rPr lang="en-US" sz="2400" b="1" dirty="0" err="1" smtClean="0">
                <a:solidFill>
                  <a:srgbClr val="C00000"/>
                </a:solidFill>
              </a:rPr>
              <a:t>mà</a:t>
            </a:r>
            <a:r>
              <a:rPr lang="en-US" sz="2400" b="1" dirty="0" smtClean="0">
                <a:solidFill>
                  <a:srgbClr val="C00000"/>
                </a:solidFill>
              </a:rPr>
              <a:t> </a:t>
            </a:r>
            <a:r>
              <a:rPr lang="en-US" sz="2400" b="1" dirty="0" err="1" smtClean="0">
                <a:solidFill>
                  <a:srgbClr val="C00000"/>
                </a:solidFill>
              </a:rPr>
              <a:t>không</a:t>
            </a:r>
            <a:r>
              <a:rPr lang="en-US" sz="2400" b="1" dirty="0" smtClean="0">
                <a:solidFill>
                  <a:srgbClr val="C00000"/>
                </a:solidFill>
              </a:rPr>
              <a:t> </a:t>
            </a:r>
            <a:r>
              <a:rPr lang="en-US" sz="2400" b="1" dirty="0" err="1">
                <a:solidFill>
                  <a:srgbClr val="C00000"/>
                </a:solidFill>
              </a:rPr>
              <a:t>báo</a:t>
            </a:r>
            <a:r>
              <a:rPr lang="en-US" sz="2400" b="1" dirty="0">
                <a:solidFill>
                  <a:srgbClr val="C00000"/>
                </a:solidFill>
              </a:rPr>
              <a:t> </a:t>
            </a:r>
            <a:r>
              <a:rPr lang="en-US" sz="2400" b="1" dirty="0" smtClean="0">
                <a:solidFill>
                  <a:srgbClr val="C00000"/>
                </a:solidFill>
              </a:rPr>
              <a:t>	</a:t>
            </a:r>
            <a:r>
              <a:rPr lang="en-US" sz="2400" b="1" dirty="0" err="1" smtClean="0">
                <a:solidFill>
                  <a:srgbClr val="C00000"/>
                </a:solidFill>
              </a:rPr>
              <a:t>trước</a:t>
            </a:r>
            <a:r>
              <a:rPr lang="en-US" sz="2400" b="1" dirty="0">
                <a:solidFill>
                  <a:srgbClr val="C00000"/>
                </a:solidFill>
              </a:rPr>
              <a:t>. </a:t>
            </a:r>
            <a:r>
              <a:rPr lang="en-US" sz="2400" b="1" dirty="0" err="1">
                <a:solidFill>
                  <a:srgbClr val="C00000"/>
                </a:solidFill>
              </a:rPr>
              <a:t>Vì</a:t>
            </a:r>
            <a:r>
              <a:rPr lang="en-US" sz="2400" b="1" dirty="0">
                <a:solidFill>
                  <a:srgbClr val="C00000"/>
                </a:solidFill>
              </a:rPr>
              <a:t> </a:t>
            </a:r>
            <a:r>
              <a:rPr lang="en-US" sz="2400" b="1" dirty="0" err="1" smtClean="0">
                <a:solidFill>
                  <a:srgbClr val="C00000"/>
                </a:solidFill>
              </a:rPr>
              <a:t>như</a:t>
            </a:r>
            <a:r>
              <a:rPr lang="en-US" sz="2400" b="1" dirty="0" smtClean="0">
                <a:solidFill>
                  <a:srgbClr val="C00000"/>
                </a:solidFill>
              </a:rPr>
              <a:t> 	</a:t>
            </a:r>
            <a:r>
              <a:rPr lang="en-US" sz="2400" b="1" dirty="0" err="1" smtClean="0">
                <a:solidFill>
                  <a:srgbClr val="C00000"/>
                </a:solidFill>
              </a:rPr>
              <a:t>vậy</a:t>
            </a:r>
            <a:r>
              <a:rPr lang="en-US" sz="2400" b="1" dirty="0" smtClean="0">
                <a:solidFill>
                  <a:srgbClr val="C00000"/>
                </a:solidFill>
              </a:rPr>
              <a:t> </a:t>
            </a:r>
            <a:r>
              <a:rPr lang="en-US" sz="2400" b="1" dirty="0" err="1">
                <a:solidFill>
                  <a:srgbClr val="C00000"/>
                </a:solidFill>
              </a:rPr>
              <a:t>là</a:t>
            </a:r>
            <a:r>
              <a:rPr lang="en-US" sz="2400" b="1" dirty="0">
                <a:solidFill>
                  <a:srgbClr val="C00000"/>
                </a:solidFill>
              </a:rPr>
              <a:t> </a:t>
            </a:r>
            <a:r>
              <a:rPr lang="en-US" sz="2400" b="1" dirty="0" smtClean="0">
                <a:solidFill>
                  <a:srgbClr val="C00000"/>
                </a:solidFill>
              </a:rPr>
              <a:t>	vi </a:t>
            </a:r>
            <a:r>
              <a:rPr lang="en-US" sz="2400" b="1" dirty="0" err="1">
                <a:solidFill>
                  <a:srgbClr val="C00000"/>
                </a:solidFill>
              </a:rPr>
              <a:t>phạm</a:t>
            </a:r>
            <a:r>
              <a:rPr lang="en-US" sz="2400" b="1" dirty="0">
                <a:solidFill>
                  <a:srgbClr val="C00000"/>
                </a:solidFill>
              </a:rPr>
              <a:t> </a:t>
            </a:r>
            <a:r>
              <a:rPr lang="en-US" sz="2400" b="1" dirty="0" smtClean="0">
                <a:solidFill>
                  <a:srgbClr val="C00000"/>
                </a:solidFill>
              </a:rPr>
              <a:t>cam </a:t>
            </a:r>
            <a:r>
              <a:rPr lang="en-US" sz="2400" b="1" dirty="0" err="1">
                <a:solidFill>
                  <a:srgbClr val="C00000"/>
                </a:solidFill>
              </a:rPr>
              <a:t>kết</a:t>
            </a:r>
            <a:r>
              <a:rPr lang="en-US" sz="2400" b="1" dirty="0">
                <a:solidFill>
                  <a:srgbClr val="C00000"/>
                </a:solidFill>
              </a:rPr>
              <a:t>, vi </a:t>
            </a:r>
            <a:r>
              <a:rPr lang="en-US" sz="2400" b="1" dirty="0" smtClean="0">
                <a:solidFill>
                  <a:srgbClr val="C00000"/>
                </a:solidFill>
              </a:rPr>
              <a:t>	</a:t>
            </a:r>
            <a:r>
              <a:rPr lang="en-US" sz="2400" b="1" dirty="0" err="1" smtClean="0">
                <a:solidFill>
                  <a:srgbClr val="C00000"/>
                </a:solidFill>
              </a:rPr>
              <a:t>phạm</a:t>
            </a:r>
            <a:r>
              <a:rPr lang="en-US" sz="2400" b="1" dirty="0" smtClean="0">
                <a:solidFill>
                  <a:srgbClr val="C00000"/>
                </a:solidFill>
              </a:rPr>
              <a:t> 	</a:t>
            </a:r>
            <a:r>
              <a:rPr lang="en-US" sz="2400" b="1" dirty="0" err="1" smtClean="0">
                <a:solidFill>
                  <a:srgbClr val="C00000"/>
                </a:solidFill>
              </a:rPr>
              <a:t>hợp</a:t>
            </a:r>
            <a:r>
              <a:rPr lang="en-US" sz="2400" b="1" dirty="0" smtClean="0">
                <a:solidFill>
                  <a:srgbClr val="C00000"/>
                </a:solidFill>
              </a:rPr>
              <a:t> </a:t>
            </a:r>
            <a:r>
              <a:rPr lang="en-US" sz="2400" b="1" dirty="0" err="1">
                <a:solidFill>
                  <a:srgbClr val="C00000"/>
                </a:solidFill>
              </a:rPr>
              <a:t>đồng</a:t>
            </a:r>
            <a:r>
              <a:rPr lang="en-US" sz="2400" b="1" dirty="0">
                <a:solidFill>
                  <a:srgbClr val="C00000"/>
                </a:solidFill>
              </a:rPr>
              <a:t> LĐ</a:t>
            </a:r>
            <a:endParaRPr lang="en-NZ" sz="2400" b="1" dirty="0">
              <a:solidFill>
                <a:srgbClr val="C00000"/>
              </a:solidFill>
            </a:endParaRPr>
          </a:p>
          <a:p>
            <a:pPr algn="just"/>
            <a:endParaRPr lang="en-NZ" sz="2400" b="1" dirty="0">
              <a:solidFill>
                <a:srgbClr val="C00000"/>
              </a:solidFill>
            </a:endParaRPr>
          </a:p>
        </p:txBody>
      </p:sp>
      <p:cxnSp>
        <p:nvCxnSpPr>
          <p:cNvPr id="36" name="Straight Arrow Connector 35"/>
          <p:cNvCxnSpPr/>
          <p:nvPr/>
        </p:nvCxnSpPr>
        <p:spPr>
          <a:xfrm>
            <a:off x="5076056" y="2060848"/>
            <a:ext cx="648072"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35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linds(horizontal)">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24"/>
                                        </p:tgtEl>
                                      </p:cBhvr>
                                    </p:animEffect>
                                    <p:set>
                                      <p:cBhvr>
                                        <p:cTn id="38" dur="1" fill="hold">
                                          <p:stCondLst>
                                            <p:cond delay="499"/>
                                          </p:stCondLst>
                                        </p:cTn>
                                        <p:tgtEl>
                                          <p:spTgt spid="24"/>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27"/>
                                        </p:tgtEl>
                                      </p:cBhvr>
                                    </p:animEffect>
                                    <p:set>
                                      <p:cBhvr>
                                        <p:cTn id="41" dur="1" fill="hold">
                                          <p:stCondLst>
                                            <p:cond delay="499"/>
                                          </p:stCondLst>
                                        </p:cTn>
                                        <p:tgtEl>
                                          <p:spTgt spid="2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1000"/>
                                        <p:tgtEl>
                                          <p:spTgt spid="26"/>
                                        </p:tgtEl>
                                      </p:cBhvr>
                                    </p:animEffect>
                                    <p:anim calcmode="lin" valueType="num">
                                      <p:cBhvr>
                                        <p:cTn id="59" dur="1000" fill="hold"/>
                                        <p:tgtEl>
                                          <p:spTgt spid="26"/>
                                        </p:tgtEl>
                                        <p:attrNameLst>
                                          <p:attrName>ppt_x</p:attrName>
                                        </p:attrNameLst>
                                      </p:cBhvr>
                                      <p:tavLst>
                                        <p:tav tm="0">
                                          <p:val>
                                            <p:strVal val="#ppt_x"/>
                                          </p:val>
                                        </p:tav>
                                        <p:tav tm="100000">
                                          <p:val>
                                            <p:strVal val="#ppt_x"/>
                                          </p:val>
                                        </p:tav>
                                      </p:tavLst>
                                    </p:anim>
                                    <p:anim calcmode="lin" valueType="num">
                                      <p:cBhvr>
                                        <p:cTn id="6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xit" presetSubtype="0" fill="hold" grpId="1" nodeType="clickEffect">
                                  <p:stCondLst>
                                    <p:cond delay="0"/>
                                  </p:stCondLst>
                                  <p:childTnLst>
                                    <p:animEffect transition="out" filter="fade">
                                      <p:cBhvr>
                                        <p:cTn id="64" dur="1000"/>
                                        <p:tgtEl>
                                          <p:spTgt spid="28"/>
                                        </p:tgtEl>
                                      </p:cBhvr>
                                    </p:animEffect>
                                    <p:anim calcmode="lin" valueType="num">
                                      <p:cBhvr>
                                        <p:cTn id="65" dur="1000"/>
                                        <p:tgtEl>
                                          <p:spTgt spid="28"/>
                                        </p:tgtEl>
                                        <p:attrNameLst>
                                          <p:attrName>ppt_x</p:attrName>
                                        </p:attrNameLst>
                                      </p:cBhvr>
                                      <p:tavLst>
                                        <p:tav tm="0">
                                          <p:val>
                                            <p:strVal val="ppt_x"/>
                                          </p:val>
                                        </p:tav>
                                        <p:tav tm="100000">
                                          <p:val>
                                            <p:strVal val="ppt_x"/>
                                          </p:val>
                                        </p:tav>
                                      </p:tavLst>
                                    </p:anim>
                                    <p:anim calcmode="lin" valueType="num">
                                      <p:cBhvr>
                                        <p:cTn id="66" dur="1000"/>
                                        <p:tgtEl>
                                          <p:spTgt spid="28"/>
                                        </p:tgtEl>
                                        <p:attrNameLst>
                                          <p:attrName>ppt_y</p:attrName>
                                        </p:attrNameLst>
                                      </p:cBhvr>
                                      <p:tavLst>
                                        <p:tav tm="0">
                                          <p:val>
                                            <p:strVal val="ppt_y"/>
                                          </p:val>
                                        </p:tav>
                                        <p:tav tm="100000">
                                          <p:val>
                                            <p:strVal val="ppt_y+.1"/>
                                          </p:val>
                                        </p:tav>
                                      </p:tavLst>
                                    </p:anim>
                                    <p:set>
                                      <p:cBhvr>
                                        <p:cTn id="67" dur="1" fill="hold">
                                          <p:stCondLst>
                                            <p:cond delay="999"/>
                                          </p:stCondLst>
                                        </p:cTn>
                                        <p:tgtEl>
                                          <p:spTgt spid="28"/>
                                        </p:tgtEl>
                                        <p:attrNameLst>
                                          <p:attrName>style.visibility</p:attrName>
                                        </p:attrNameLst>
                                      </p:cBhvr>
                                      <p:to>
                                        <p:strVal val="hidden"/>
                                      </p:to>
                                    </p:set>
                                  </p:childTnLst>
                                </p:cTn>
                              </p:par>
                              <p:par>
                                <p:cTn id="68" presetID="42" presetClass="exit" presetSubtype="0" fill="hold" grpId="1" nodeType="withEffect">
                                  <p:stCondLst>
                                    <p:cond delay="0"/>
                                  </p:stCondLst>
                                  <p:childTnLst>
                                    <p:animEffect transition="out" filter="fade">
                                      <p:cBhvr>
                                        <p:cTn id="69" dur="1000"/>
                                        <p:tgtEl>
                                          <p:spTgt spid="30"/>
                                        </p:tgtEl>
                                      </p:cBhvr>
                                    </p:animEffect>
                                    <p:anim calcmode="lin" valueType="num">
                                      <p:cBhvr>
                                        <p:cTn id="70" dur="1000"/>
                                        <p:tgtEl>
                                          <p:spTgt spid="30"/>
                                        </p:tgtEl>
                                        <p:attrNameLst>
                                          <p:attrName>ppt_x</p:attrName>
                                        </p:attrNameLst>
                                      </p:cBhvr>
                                      <p:tavLst>
                                        <p:tav tm="0">
                                          <p:val>
                                            <p:strVal val="ppt_x"/>
                                          </p:val>
                                        </p:tav>
                                        <p:tav tm="100000">
                                          <p:val>
                                            <p:strVal val="ppt_x"/>
                                          </p:val>
                                        </p:tav>
                                      </p:tavLst>
                                    </p:anim>
                                    <p:anim calcmode="lin" valueType="num">
                                      <p:cBhvr>
                                        <p:cTn id="71" dur="1000"/>
                                        <p:tgtEl>
                                          <p:spTgt spid="30"/>
                                        </p:tgtEl>
                                        <p:attrNameLst>
                                          <p:attrName>ppt_y</p:attrName>
                                        </p:attrNameLst>
                                      </p:cBhvr>
                                      <p:tavLst>
                                        <p:tav tm="0">
                                          <p:val>
                                            <p:strVal val="ppt_y"/>
                                          </p:val>
                                        </p:tav>
                                        <p:tav tm="100000">
                                          <p:val>
                                            <p:strVal val="ppt_y+.1"/>
                                          </p:val>
                                        </p:tav>
                                      </p:tavLst>
                                    </p:anim>
                                    <p:set>
                                      <p:cBhvr>
                                        <p:cTn id="72" dur="1" fill="hold">
                                          <p:stCondLst>
                                            <p:cond delay="999"/>
                                          </p:stCondLst>
                                        </p:cTn>
                                        <p:tgtEl>
                                          <p:spTgt spid="30"/>
                                        </p:tgtEl>
                                        <p:attrNameLst>
                                          <p:attrName>style.visibility</p:attrName>
                                        </p:attrNameLst>
                                      </p:cBhvr>
                                      <p:to>
                                        <p:strVal val="hidden"/>
                                      </p:to>
                                    </p:set>
                                  </p:childTnLst>
                                </p:cTn>
                              </p:par>
                              <p:par>
                                <p:cTn id="73" presetID="42" presetClass="exit" presetSubtype="0" fill="hold" grpId="1" nodeType="withEffect">
                                  <p:stCondLst>
                                    <p:cond delay="0"/>
                                  </p:stCondLst>
                                  <p:childTnLst>
                                    <p:animEffect transition="out" filter="fade">
                                      <p:cBhvr>
                                        <p:cTn id="74" dur="1000"/>
                                        <p:tgtEl>
                                          <p:spTgt spid="25"/>
                                        </p:tgtEl>
                                      </p:cBhvr>
                                    </p:animEffect>
                                    <p:anim calcmode="lin" valueType="num">
                                      <p:cBhvr>
                                        <p:cTn id="75" dur="1000"/>
                                        <p:tgtEl>
                                          <p:spTgt spid="25"/>
                                        </p:tgtEl>
                                        <p:attrNameLst>
                                          <p:attrName>ppt_x</p:attrName>
                                        </p:attrNameLst>
                                      </p:cBhvr>
                                      <p:tavLst>
                                        <p:tav tm="0">
                                          <p:val>
                                            <p:strVal val="ppt_x"/>
                                          </p:val>
                                        </p:tav>
                                        <p:tav tm="100000">
                                          <p:val>
                                            <p:strVal val="ppt_x"/>
                                          </p:val>
                                        </p:tav>
                                      </p:tavLst>
                                    </p:anim>
                                    <p:anim calcmode="lin" valueType="num">
                                      <p:cBhvr>
                                        <p:cTn id="76" dur="1000"/>
                                        <p:tgtEl>
                                          <p:spTgt spid="25"/>
                                        </p:tgtEl>
                                        <p:attrNameLst>
                                          <p:attrName>ppt_y</p:attrName>
                                        </p:attrNameLst>
                                      </p:cBhvr>
                                      <p:tavLst>
                                        <p:tav tm="0">
                                          <p:val>
                                            <p:strVal val="ppt_y"/>
                                          </p:val>
                                        </p:tav>
                                        <p:tav tm="100000">
                                          <p:val>
                                            <p:strVal val="ppt_y+.1"/>
                                          </p:val>
                                        </p:tav>
                                      </p:tavLst>
                                    </p:anim>
                                    <p:set>
                                      <p:cBhvr>
                                        <p:cTn id="77" dur="1" fill="hold">
                                          <p:stCondLst>
                                            <p:cond delay="999"/>
                                          </p:stCondLst>
                                        </p:cTn>
                                        <p:tgtEl>
                                          <p:spTgt spid="25"/>
                                        </p:tgtEl>
                                        <p:attrNameLst>
                                          <p:attrName>style.visibility</p:attrName>
                                        </p:attrNameLst>
                                      </p:cBhvr>
                                      <p:to>
                                        <p:strVal val="hidden"/>
                                      </p:to>
                                    </p:set>
                                  </p:childTnLst>
                                </p:cTn>
                              </p:par>
                              <p:par>
                                <p:cTn id="78" presetID="42" presetClass="exit" presetSubtype="0" fill="hold" grpId="1" nodeType="withEffect">
                                  <p:stCondLst>
                                    <p:cond delay="0"/>
                                  </p:stCondLst>
                                  <p:childTnLst>
                                    <p:animEffect transition="out" filter="fade">
                                      <p:cBhvr>
                                        <p:cTn id="79" dur="1000"/>
                                        <p:tgtEl>
                                          <p:spTgt spid="26"/>
                                        </p:tgtEl>
                                      </p:cBhvr>
                                    </p:animEffect>
                                    <p:anim calcmode="lin" valueType="num">
                                      <p:cBhvr>
                                        <p:cTn id="80" dur="1000"/>
                                        <p:tgtEl>
                                          <p:spTgt spid="26"/>
                                        </p:tgtEl>
                                        <p:attrNameLst>
                                          <p:attrName>ppt_x</p:attrName>
                                        </p:attrNameLst>
                                      </p:cBhvr>
                                      <p:tavLst>
                                        <p:tav tm="0">
                                          <p:val>
                                            <p:strVal val="ppt_x"/>
                                          </p:val>
                                        </p:tav>
                                        <p:tav tm="100000">
                                          <p:val>
                                            <p:strVal val="ppt_x"/>
                                          </p:val>
                                        </p:tav>
                                      </p:tavLst>
                                    </p:anim>
                                    <p:anim calcmode="lin" valueType="num">
                                      <p:cBhvr>
                                        <p:cTn id="81" dur="1000"/>
                                        <p:tgtEl>
                                          <p:spTgt spid="26"/>
                                        </p:tgtEl>
                                        <p:attrNameLst>
                                          <p:attrName>ppt_y</p:attrName>
                                        </p:attrNameLst>
                                      </p:cBhvr>
                                      <p:tavLst>
                                        <p:tav tm="0">
                                          <p:val>
                                            <p:strVal val="ppt_y"/>
                                          </p:val>
                                        </p:tav>
                                        <p:tav tm="100000">
                                          <p:val>
                                            <p:strVal val="ppt_y+.1"/>
                                          </p:val>
                                        </p:tav>
                                      </p:tavLst>
                                    </p:anim>
                                    <p:set>
                                      <p:cBhvr>
                                        <p:cTn id="82" dur="1" fill="hold">
                                          <p:stCondLst>
                                            <p:cond delay="999"/>
                                          </p:stCondLst>
                                        </p:cTn>
                                        <p:tgtEl>
                                          <p:spTgt spid="2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1000"/>
                                        <p:tgtEl>
                                          <p:spTgt spid="33"/>
                                        </p:tgtEl>
                                      </p:cBhvr>
                                    </p:animEffect>
                                    <p:anim calcmode="lin" valueType="num">
                                      <p:cBhvr>
                                        <p:cTn id="88" dur="1000" fill="hold"/>
                                        <p:tgtEl>
                                          <p:spTgt spid="33"/>
                                        </p:tgtEl>
                                        <p:attrNameLst>
                                          <p:attrName>ppt_x</p:attrName>
                                        </p:attrNameLst>
                                      </p:cBhvr>
                                      <p:tavLst>
                                        <p:tav tm="0">
                                          <p:val>
                                            <p:strVal val="#ppt_x"/>
                                          </p:val>
                                        </p:tav>
                                        <p:tav tm="100000">
                                          <p:val>
                                            <p:strVal val="#ppt_x"/>
                                          </p:val>
                                        </p:tav>
                                      </p:tavLst>
                                    </p:anim>
                                    <p:anim calcmode="lin" valueType="num">
                                      <p:cBhvr>
                                        <p:cTn id="8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p:cTn id="94" dur="500" fill="hold"/>
                                        <p:tgtEl>
                                          <p:spTgt spid="34"/>
                                        </p:tgtEl>
                                        <p:attrNameLst>
                                          <p:attrName>ppt_w</p:attrName>
                                        </p:attrNameLst>
                                      </p:cBhvr>
                                      <p:tavLst>
                                        <p:tav tm="0">
                                          <p:val>
                                            <p:fltVal val="0"/>
                                          </p:val>
                                        </p:tav>
                                        <p:tav tm="100000">
                                          <p:val>
                                            <p:strVal val="#ppt_w"/>
                                          </p:val>
                                        </p:tav>
                                      </p:tavLst>
                                    </p:anim>
                                    <p:anim calcmode="lin" valueType="num">
                                      <p:cBhvr>
                                        <p:cTn id="95" dur="500" fill="hold"/>
                                        <p:tgtEl>
                                          <p:spTgt spid="34"/>
                                        </p:tgtEl>
                                        <p:attrNameLst>
                                          <p:attrName>ppt_h</p:attrName>
                                        </p:attrNameLst>
                                      </p:cBhvr>
                                      <p:tavLst>
                                        <p:tav tm="0">
                                          <p:val>
                                            <p:fltVal val="0"/>
                                          </p:val>
                                        </p:tav>
                                        <p:tav tm="100000">
                                          <p:val>
                                            <p:strVal val="#ppt_h"/>
                                          </p:val>
                                        </p:tav>
                                      </p:tavLst>
                                    </p:anim>
                                    <p:animEffect transition="in" filter="fade">
                                      <p:cBhvr>
                                        <p:cTn id="96" dur="500"/>
                                        <p:tgtEl>
                                          <p:spTgt spid="34"/>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fade">
                                      <p:cBhvr>
                                        <p:cTn id="101" dur="1000"/>
                                        <p:tgtEl>
                                          <p:spTgt spid="35"/>
                                        </p:tgtEl>
                                      </p:cBhvr>
                                    </p:animEffect>
                                    <p:anim calcmode="lin" valueType="num">
                                      <p:cBhvr>
                                        <p:cTn id="102" dur="1000" fill="hold"/>
                                        <p:tgtEl>
                                          <p:spTgt spid="35"/>
                                        </p:tgtEl>
                                        <p:attrNameLst>
                                          <p:attrName>ppt_x</p:attrName>
                                        </p:attrNameLst>
                                      </p:cBhvr>
                                      <p:tavLst>
                                        <p:tav tm="0">
                                          <p:val>
                                            <p:strVal val="#ppt_x"/>
                                          </p:val>
                                        </p:tav>
                                        <p:tav tm="100000">
                                          <p:val>
                                            <p:strVal val="#ppt_x"/>
                                          </p:val>
                                        </p:tav>
                                      </p:tavLst>
                                    </p:anim>
                                    <p:anim calcmode="lin" valueType="num">
                                      <p:cBhvr>
                                        <p:cTn id="10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1" nodeType="clickEffect">
                                  <p:stCondLst>
                                    <p:cond delay="0"/>
                                  </p:stCondLst>
                                  <p:childTnLst>
                                    <p:animEffect transition="out" filter="fade">
                                      <p:cBhvr>
                                        <p:cTn id="107" dur="500"/>
                                        <p:tgtEl>
                                          <p:spTgt spid="35"/>
                                        </p:tgtEl>
                                      </p:cBhvr>
                                    </p:animEffect>
                                    <p:set>
                                      <p:cBhvr>
                                        <p:cTn id="108" dur="1" fill="hold">
                                          <p:stCondLst>
                                            <p:cond delay="499"/>
                                          </p:stCondLst>
                                        </p:cTn>
                                        <p:tgtEl>
                                          <p:spTgt spid="35"/>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34"/>
                                        </p:tgtEl>
                                      </p:cBhvr>
                                    </p:animEffect>
                                    <p:set>
                                      <p:cBhvr>
                                        <p:cTn id="111" dur="1" fill="hold">
                                          <p:stCondLst>
                                            <p:cond delay="499"/>
                                          </p:stCondLst>
                                        </p:cTn>
                                        <p:tgtEl>
                                          <p:spTgt spid="34"/>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23"/>
                                        </p:tgtEl>
                                        <p:attrNameLst>
                                          <p:attrName>style.visibility</p:attrName>
                                        </p:attrNameLst>
                                      </p:cBhvr>
                                      <p:to>
                                        <p:strVal val="visible"/>
                                      </p:to>
                                    </p:set>
                                    <p:anim calcmode="lin" valueType="num">
                                      <p:cBhvr>
                                        <p:cTn id="116" dur="500" fill="hold"/>
                                        <p:tgtEl>
                                          <p:spTgt spid="23"/>
                                        </p:tgtEl>
                                        <p:attrNameLst>
                                          <p:attrName>ppt_w</p:attrName>
                                        </p:attrNameLst>
                                      </p:cBhvr>
                                      <p:tavLst>
                                        <p:tav tm="0">
                                          <p:val>
                                            <p:fltVal val="0"/>
                                          </p:val>
                                        </p:tav>
                                        <p:tav tm="100000">
                                          <p:val>
                                            <p:strVal val="#ppt_w"/>
                                          </p:val>
                                        </p:tav>
                                      </p:tavLst>
                                    </p:anim>
                                    <p:anim calcmode="lin" valueType="num">
                                      <p:cBhvr>
                                        <p:cTn id="117" dur="500" fill="hold"/>
                                        <p:tgtEl>
                                          <p:spTgt spid="23"/>
                                        </p:tgtEl>
                                        <p:attrNameLst>
                                          <p:attrName>ppt_h</p:attrName>
                                        </p:attrNameLst>
                                      </p:cBhvr>
                                      <p:tavLst>
                                        <p:tav tm="0">
                                          <p:val>
                                            <p:fltVal val="0"/>
                                          </p:val>
                                        </p:tav>
                                        <p:tav tm="100000">
                                          <p:val>
                                            <p:strVal val="#ppt_h"/>
                                          </p:val>
                                        </p:tav>
                                      </p:tavLst>
                                    </p:anim>
                                    <p:animEffect transition="in" filter="fade">
                                      <p:cBhvr>
                                        <p:cTn id="118" dur="500"/>
                                        <p:tgtEl>
                                          <p:spTgt spid="23"/>
                                        </p:tgtEl>
                                      </p:cBhvr>
                                    </p:animEffect>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nodeType="click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fade">
                                      <p:cBhvr>
                                        <p:cTn id="123" dur="1000"/>
                                        <p:tgtEl>
                                          <p:spTgt spid="36"/>
                                        </p:tgtEl>
                                      </p:cBhvr>
                                    </p:animEffect>
                                    <p:anim calcmode="lin" valueType="num">
                                      <p:cBhvr>
                                        <p:cTn id="124" dur="1000" fill="hold"/>
                                        <p:tgtEl>
                                          <p:spTgt spid="36"/>
                                        </p:tgtEl>
                                        <p:attrNameLst>
                                          <p:attrName>ppt_x</p:attrName>
                                        </p:attrNameLst>
                                      </p:cBhvr>
                                      <p:tavLst>
                                        <p:tav tm="0">
                                          <p:val>
                                            <p:strVal val="#ppt_x"/>
                                          </p:val>
                                        </p:tav>
                                        <p:tav tm="100000">
                                          <p:val>
                                            <p:strVal val="#ppt_x"/>
                                          </p:val>
                                        </p:tav>
                                      </p:tavLst>
                                    </p:anim>
                                    <p:anim calcmode="lin" valueType="num">
                                      <p:cBhvr>
                                        <p:cTn id="125" dur="1000" fill="hold"/>
                                        <p:tgtEl>
                                          <p:spTgt spid="3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29"/>
                                        </p:tgtEl>
                                        <p:attrNameLst>
                                          <p:attrName>style.visibility</p:attrName>
                                        </p:attrNameLst>
                                      </p:cBhvr>
                                      <p:to>
                                        <p:strVal val="visible"/>
                                      </p:to>
                                    </p:set>
                                    <p:animEffect transition="in" filter="fade">
                                      <p:cBhvr>
                                        <p:cTn id="128" dur="1000"/>
                                        <p:tgtEl>
                                          <p:spTgt spid="29"/>
                                        </p:tgtEl>
                                      </p:cBhvr>
                                    </p:animEffect>
                                    <p:anim calcmode="lin" valueType="num">
                                      <p:cBhvr>
                                        <p:cTn id="129" dur="1000" fill="hold"/>
                                        <p:tgtEl>
                                          <p:spTgt spid="29"/>
                                        </p:tgtEl>
                                        <p:attrNameLst>
                                          <p:attrName>ppt_x</p:attrName>
                                        </p:attrNameLst>
                                      </p:cBhvr>
                                      <p:tavLst>
                                        <p:tav tm="0">
                                          <p:val>
                                            <p:strVal val="#ppt_x"/>
                                          </p:val>
                                        </p:tav>
                                        <p:tav tm="100000">
                                          <p:val>
                                            <p:strVal val="#ppt_x"/>
                                          </p:val>
                                        </p:tav>
                                      </p:tavLst>
                                    </p:anim>
                                    <p:anim calcmode="lin" valueType="num">
                                      <p:cBhvr>
                                        <p:cTn id="1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4" grpId="0" animBg="1"/>
      <p:bldP spid="24" grpId="1" animBg="1"/>
      <p:bldP spid="25" grpId="0"/>
      <p:bldP spid="25" grpId="1"/>
      <p:bldP spid="26" grpId="0"/>
      <p:bldP spid="26" grpId="1"/>
      <p:bldP spid="27" grpId="0" animBg="1"/>
      <p:bldP spid="27" grpId="1" animBg="1"/>
      <p:bldP spid="28" grpId="0" animBg="1"/>
      <p:bldP spid="28" grpId="1" animBg="1"/>
      <p:bldP spid="30" grpId="0" animBg="1"/>
      <p:bldP spid="30" grpId="1" animBg="1"/>
      <p:bldP spid="34" grpId="0" animBg="1"/>
      <p:bldP spid="34" grpId="1" animBg="1"/>
      <p:bldP spid="35" grpId="0"/>
      <p:bldP spid="35" grpId="1"/>
      <p:bldP spid="23"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229200"/>
            <a:ext cx="8229600" cy="1143000"/>
          </a:xfrm>
        </p:spPr>
        <p:txBody>
          <a:bodyPr/>
          <a:lstStyle/>
          <a:p>
            <a:endParaRPr lang="en-US"/>
          </a:p>
        </p:txBody>
      </p:sp>
      <p:sp>
        <p:nvSpPr>
          <p:cNvPr id="5" name="Text Box 28"/>
          <p:cNvSpPr txBox="1">
            <a:spLocks noChangeArrowheads="1"/>
          </p:cNvSpPr>
          <p:nvPr/>
        </p:nvSpPr>
        <p:spPr bwMode="auto">
          <a:xfrm>
            <a:off x="323528" y="4909517"/>
            <a:ext cx="8496944" cy="1615827"/>
          </a:xfrm>
          <a:prstGeom prst="rect">
            <a:avLst/>
          </a:prstGeom>
          <a:solidFill>
            <a:srgbClr val="FB3136"/>
          </a:solidFill>
          <a:ln w="952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400" i="1" dirty="0">
                <a:solidFill>
                  <a:schemeClr val="bg1"/>
                </a:solidFill>
                <a:latin typeface="Times New Roman" pitchFamily="18" charset="0"/>
              </a:rPr>
              <a:t>“Lao </a:t>
            </a:r>
            <a:r>
              <a:rPr lang="en-US" sz="2400" i="1" dirty="0" err="1">
                <a:solidFill>
                  <a:schemeClr val="bg1"/>
                </a:solidFill>
                <a:latin typeface="Times New Roman" pitchFamily="18" charset="0"/>
              </a:rPr>
              <a:t>động</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là</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nghĩa</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vụ</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thiêng</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liêng</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của</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mỗi</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công</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dân</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đối</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với</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Tổ</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quốc</a:t>
            </a:r>
            <a:r>
              <a:rPr lang="en-US" sz="2400" i="1" dirty="0">
                <a:solidFill>
                  <a:schemeClr val="bg1"/>
                </a:solidFill>
                <a:latin typeface="Times New Roman" pitchFamily="18" charset="0"/>
              </a:rPr>
              <a:t>. Ai </a:t>
            </a:r>
            <a:r>
              <a:rPr lang="en-US" sz="2400" i="1" dirty="0" err="1">
                <a:solidFill>
                  <a:schemeClr val="bg1"/>
                </a:solidFill>
                <a:latin typeface="Times New Roman" pitchFamily="18" charset="0"/>
              </a:rPr>
              <a:t>cũng</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phải</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tùy</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khả</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năng</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của</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mình</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mà</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tự</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nguyện</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tự</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giác</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tham</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gia</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lao</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động</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góp</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phần</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xây</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dựng</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nước</a:t>
            </a:r>
            <a:r>
              <a:rPr lang="en-US" sz="2400" i="1" dirty="0">
                <a:solidFill>
                  <a:schemeClr val="bg1"/>
                </a:solidFill>
                <a:latin typeface="Times New Roman" pitchFamily="18" charset="0"/>
              </a:rPr>
              <a:t> </a:t>
            </a:r>
            <a:r>
              <a:rPr lang="en-US" sz="2400" i="1" dirty="0" err="1" smtClean="0">
                <a:solidFill>
                  <a:schemeClr val="bg1"/>
                </a:solidFill>
                <a:latin typeface="Times New Roman" pitchFamily="18" charset="0"/>
              </a:rPr>
              <a:t>nhà</a:t>
            </a:r>
            <a:r>
              <a:rPr lang="en-US" sz="2400" i="1" dirty="0" smtClean="0">
                <a:solidFill>
                  <a:schemeClr val="bg1"/>
                </a:solidFill>
                <a:latin typeface="Times New Roman" pitchFamily="18" charset="0"/>
              </a:rPr>
              <a:t>”</a:t>
            </a:r>
            <a:endParaRPr lang="vi-VN" sz="2400" i="1" dirty="0" smtClean="0">
              <a:solidFill>
                <a:schemeClr val="bg1"/>
              </a:solidFill>
              <a:latin typeface="Times New Roman" pitchFamily="18" charset="0"/>
            </a:endParaRPr>
          </a:p>
          <a:p>
            <a:pPr algn="r" eaLnBrk="1" hangingPunct="1">
              <a:spcBef>
                <a:spcPct val="50000"/>
              </a:spcBef>
            </a:pPr>
            <a:r>
              <a:rPr lang="vi-VN" i="1" dirty="0" smtClean="0">
                <a:solidFill>
                  <a:schemeClr val="bg1"/>
                </a:solidFill>
                <a:latin typeface="Times New Roman" pitchFamily="18" charset="0"/>
              </a:rPr>
              <a:t>(Chủ tịch Hồ Chí Minh)</a:t>
            </a:r>
            <a:endParaRPr lang="en-US" dirty="0">
              <a:solidFill>
                <a:schemeClr val="bg1"/>
              </a:solidFill>
              <a:latin typeface="Times New Roman" pitchFamily="18"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4048" y="620688"/>
            <a:ext cx="3456384" cy="4104456"/>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692697"/>
            <a:ext cx="4446254" cy="3960439"/>
          </a:xfrm>
          <a:prstGeom prst="rect">
            <a:avLst/>
          </a:prstGeom>
          <a:ln cmpd="sng">
            <a:solidFill>
              <a:srgbClr val="003300"/>
            </a:solidFill>
            <a:prstDash val="solid"/>
          </a:ln>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694648"/>
            <a:ext cx="4604246" cy="5398648"/>
          </a:xfrm>
          <a:prstGeom prst="rect">
            <a:avLst/>
          </a:prstGeom>
        </p:spPr>
      </p:pic>
      <p:sp>
        <p:nvSpPr>
          <p:cNvPr id="7" name="Rectangle 25"/>
          <p:cNvSpPr>
            <a:spLocks noChangeArrowheads="1"/>
          </p:cNvSpPr>
          <p:nvPr/>
        </p:nvSpPr>
        <p:spPr bwMode="auto">
          <a:xfrm>
            <a:off x="4716016" y="1242211"/>
            <a:ext cx="4104456" cy="3266909"/>
          </a:xfrm>
          <a:prstGeom prst="rect">
            <a:avLst/>
          </a:prstGeom>
          <a:solidFill>
            <a:srgbClr val="FFFFCC"/>
          </a:solidFill>
          <a:ln w="9525">
            <a:solidFill>
              <a:srgbClr val="000099"/>
            </a:solidFill>
            <a:miter lim="800000"/>
            <a:headEnd/>
            <a:tailEnd/>
          </a:ln>
          <a:effectLst/>
          <a:extLst/>
        </p:spPr>
        <p:txBody>
          <a:bodyPr wrap="square" lIns="71415" tIns="34914" rIns="36501" bIns="0" anchor="ctr">
            <a:spAutoFit/>
          </a:bodyPr>
          <a:lstStyle/>
          <a:p>
            <a:pPr algn="just" eaLnBrk="0" hangingPunct="0">
              <a:lnSpc>
                <a:spcPct val="150000"/>
              </a:lnSpc>
            </a:pPr>
            <a:r>
              <a:rPr lang="en-US" sz="2000" b="1" i="1" dirty="0" err="1" smtClean="0">
                <a:solidFill>
                  <a:srgbClr val="FF0000"/>
                </a:solidFill>
                <a:latin typeface="Arial" pitchFamily="34" charset="0"/>
                <a:cs typeface="Arial" pitchFamily="34" charset="0"/>
              </a:rPr>
              <a:t>Điều</a:t>
            </a:r>
            <a:r>
              <a:rPr lang="vi-VN" sz="2000" b="1" i="1" dirty="0" smtClean="0">
                <a:solidFill>
                  <a:srgbClr val="FF0000"/>
                </a:solidFill>
                <a:latin typeface="Arial" pitchFamily="34" charset="0"/>
                <a:cs typeface="Arial" pitchFamily="34" charset="0"/>
              </a:rPr>
              <a:t> 4 - khoản 3</a:t>
            </a:r>
            <a:r>
              <a:rPr lang="en-US" sz="2000" b="1" i="1" dirty="0" smtClean="0">
                <a:solidFill>
                  <a:srgbClr val="FF0000"/>
                </a:solidFill>
                <a:latin typeface="Arial" pitchFamily="34" charset="0"/>
                <a:cs typeface="Arial" pitchFamily="34" charset="0"/>
              </a:rPr>
              <a:t>: </a:t>
            </a:r>
            <a:endParaRPr lang="vi-VN" sz="2000" b="1" i="1" dirty="0">
              <a:solidFill>
                <a:srgbClr val="FF0000"/>
              </a:solidFill>
              <a:latin typeface="Arial" pitchFamily="34" charset="0"/>
              <a:cs typeface="Arial" pitchFamily="34" charset="0"/>
            </a:endParaRPr>
          </a:p>
          <a:p>
            <a:pPr algn="just" eaLnBrk="0" hangingPunct="0">
              <a:lnSpc>
                <a:spcPct val="150000"/>
              </a:lnSpc>
            </a:pPr>
            <a:r>
              <a:rPr lang="vi-VN" sz="2000" b="1" i="1" dirty="0" smtClean="0">
                <a:solidFill>
                  <a:srgbClr val="FF0000"/>
                </a:solidFill>
                <a:latin typeface="Arial" pitchFamily="34" charset="0"/>
                <a:cs typeface="Arial" pitchFamily="34" charset="0"/>
              </a:rPr>
              <a:t>- Nhà nước tạo điều kiện thuận lợi đối với hoạt động tạo ra việc làm, tự tạo việc làm, dạy nghề và học nghề để có việc làm, hoạt động sản xuất, kinh doanh thu hút nhiều lao động ...</a:t>
            </a:r>
            <a:r>
              <a:rPr lang="en-US" sz="2000" i="1" dirty="0" smtClean="0">
                <a:solidFill>
                  <a:srgbClr val="FF0000"/>
                </a:solidFill>
                <a:latin typeface="Arial" pitchFamily="34" charset="0"/>
                <a:cs typeface="Arial" pitchFamily="34" charset="0"/>
              </a:rPr>
              <a:t>              </a:t>
            </a:r>
            <a:endParaRPr lang="en-US" sz="2000" i="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63256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flipV="1">
            <a:off x="2766160" y="620688"/>
            <a:ext cx="3173992" cy="266429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3501008"/>
            <a:ext cx="3096344" cy="25922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24" y="3501008"/>
            <a:ext cx="2664296" cy="259228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8184" y="3501008"/>
            <a:ext cx="2922208" cy="259228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flipV="1">
            <a:off x="6078184" y="620689"/>
            <a:ext cx="2784176" cy="2664296"/>
          </a:xfrm>
          <a:prstGeom prst="rect">
            <a:avLst/>
          </a:prstGeom>
        </p:spPr>
      </p:pic>
      <p:sp>
        <p:nvSpPr>
          <p:cNvPr id="11" name="TextBox 10"/>
          <p:cNvSpPr txBox="1"/>
          <p:nvPr/>
        </p:nvSpPr>
        <p:spPr>
          <a:xfrm>
            <a:off x="163031" y="1268760"/>
            <a:ext cx="2536761" cy="830997"/>
          </a:xfrm>
          <a:prstGeom prst="rect">
            <a:avLst/>
          </a:prstGeom>
          <a:solidFill>
            <a:srgbClr val="FFC000"/>
          </a:solidFill>
        </p:spPr>
        <p:txBody>
          <a:bodyPr wrap="square" rtlCol="0">
            <a:spAutoFit/>
          </a:bodyPr>
          <a:lstStyle/>
          <a:p>
            <a:pPr algn="ctr"/>
            <a:r>
              <a:rPr lang="vi-VN" sz="2400" b="1" smtClean="0">
                <a:solidFill>
                  <a:srgbClr val="002060"/>
                </a:solidFill>
                <a:latin typeface="+mj-lt"/>
              </a:rPr>
              <a:t>DẠY NGHỀ</a:t>
            </a:r>
          </a:p>
          <a:p>
            <a:pPr algn="ctr"/>
            <a:r>
              <a:rPr lang="vi-VN" sz="2400" b="1" smtClean="0">
                <a:solidFill>
                  <a:srgbClr val="002060"/>
                </a:solidFill>
                <a:latin typeface="+mj-lt"/>
              </a:rPr>
              <a:t>TẠO VIỆC LÀM</a:t>
            </a:r>
            <a:endParaRPr lang="en-US" sz="2400" b="1">
              <a:solidFill>
                <a:srgbClr val="002060"/>
              </a:solidFill>
              <a:latin typeface="+mj-lt"/>
            </a:endParaRPr>
          </a:p>
        </p:txBody>
      </p:sp>
    </p:spTree>
    <p:extLst>
      <p:ext uri="{BB962C8B-B14F-4D97-AF65-F5344CB8AC3E}">
        <p14:creationId xmlns:p14="http://schemas.microsoft.com/office/powerpoint/2010/main" val="322850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6.7|7.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854</TotalTime>
  <Words>1821</Words>
  <Application>Microsoft Office PowerPoint</Application>
  <PresentationFormat>On-screen Show (4:3)</PresentationFormat>
  <Paragraphs>173</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THỜI KÌ ĐỒ ĐÁ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vinagofa@gmail.com</cp:lastModifiedBy>
  <cp:revision>65</cp:revision>
  <dcterms:created xsi:type="dcterms:W3CDTF">2020-04-05T10:38:53Z</dcterms:created>
  <dcterms:modified xsi:type="dcterms:W3CDTF">2022-02-25T08:38:54Z</dcterms:modified>
</cp:coreProperties>
</file>